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1"/>
  </p:notesMasterIdLst>
  <p:handoutMasterIdLst>
    <p:handoutMasterId r:id="rId22"/>
  </p:handoutMasterIdLst>
  <p:sldIdLst>
    <p:sldId id="256" r:id="rId8"/>
    <p:sldId id="271" r:id="rId9"/>
    <p:sldId id="322" r:id="rId10"/>
    <p:sldId id="327" r:id="rId11"/>
    <p:sldId id="328" r:id="rId12"/>
    <p:sldId id="329" r:id="rId13"/>
    <p:sldId id="330" r:id="rId14"/>
    <p:sldId id="331" r:id="rId15"/>
    <p:sldId id="332" r:id="rId16"/>
    <p:sldId id="323" r:id="rId17"/>
    <p:sldId id="324" r:id="rId18"/>
    <p:sldId id="326" r:id="rId19"/>
    <p:sldId id="305" r:id="rId20"/>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2"/>
            <p14:sldId id="327"/>
            <p14:sldId id="328"/>
            <p14:sldId id="329"/>
            <p14:sldId id="330"/>
            <p14:sldId id="331"/>
            <p14:sldId id="332"/>
            <p14:sldId id="323"/>
            <p14:sldId id="324"/>
            <p14:sldId id="326"/>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8" autoAdjust="0"/>
    <p:restoredTop sz="90061" autoAdjust="0"/>
  </p:normalViewPr>
  <p:slideViewPr>
    <p:cSldViewPr>
      <p:cViewPr>
        <p:scale>
          <a:sx n="100" d="100"/>
          <a:sy n="100" d="100"/>
        </p:scale>
        <p:origin x="72" y="55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8527FB-FE76-4084-A4B5-73CF53F729C0}"/>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r>
              <a:rPr lang="en-US"/>
              <a:t>Day 1: Review</a:t>
            </a:r>
          </a:p>
        </p:txBody>
      </p:sp>
      <p:sp>
        <p:nvSpPr>
          <p:cNvPr id="3" name="Date Placeholder 2">
            <a:extLst>
              <a:ext uri="{FF2B5EF4-FFF2-40B4-BE49-F238E27FC236}">
                <a16:creationId xmlns:a16="http://schemas.microsoft.com/office/drawing/2014/main" id="{F568F02B-60BE-4335-BB92-C63482ECECC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0B56A58-A590-4E80-B82C-74619FEBD2E3}" type="datetimeFigureOut">
              <a:rPr lang="en-US" smtClean="0"/>
              <a:t>3/28/2020</a:t>
            </a:fld>
            <a:endParaRPr lang="en-US"/>
          </a:p>
        </p:txBody>
      </p:sp>
      <p:sp>
        <p:nvSpPr>
          <p:cNvPr id="4" name="Footer Placeholder 3">
            <a:extLst>
              <a:ext uri="{FF2B5EF4-FFF2-40B4-BE49-F238E27FC236}">
                <a16:creationId xmlns:a16="http://schemas.microsoft.com/office/drawing/2014/main" id="{6F42BD18-F090-4BB2-850A-B963921B9F2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2E43B56E-F6E0-4949-A734-CFDAEC45A37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127BCAE-15DD-4BC9-B0C3-7AE0B233AE80}" type="slidenum">
              <a:rPr lang="en-US" smtClean="0"/>
              <a:t>‹#›</a:t>
            </a:fld>
            <a:endParaRPr lang="en-US"/>
          </a:p>
        </p:txBody>
      </p:sp>
    </p:spTree>
    <p:extLst>
      <p:ext uri="{BB962C8B-B14F-4D97-AF65-F5344CB8AC3E}">
        <p14:creationId xmlns:p14="http://schemas.microsoft.com/office/powerpoint/2010/main" val="425029273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1: Review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3/28/2020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6647E0C-7E83-43EC-A4D1-094D0725F08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D87EEA3-1ED5-47DC-AF04-7F2FC4300749}"/>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there is no relationship between the board and the players! Does the board need to know who the players are? No … it just makes moves.</a:t>
            </a:r>
          </a:p>
          <a:p>
            <a:endParaRPr lang="en-US" dirty="0"/>
          </a:p>
          <a:p>
            <a:r>
              <a:rPr lang="en-US" dirty="0"/>
              <a:t>Are the players tied to a board? The certainly could be. Or maybe they are free to play on any board. When they are asked for a move, they are given the board to check.</a:t>
            </a:r>
          </a:p>
          <a:p>
            <a:endParaRPr lang="en-US" dirty="0"/>
          </a:p>
          <a:p>
            <a:r>
              <a:rPr lang="en-US" dirty="0"/>
              <a:t>What about the token? The player uses the token to decide on their move, but they could be playing several boards as different tokens? Picture a chess master walking around an arena playing several games at once. Or picture a “tic-tac-toe service” where you send the server the status of the board and the token and it sends you back a move. The player is really the “logic” object. Just an object to calculate moves with no intrinsic state or attributes.</a:t>
            </a:r>
          </a:p>
          <a:p>
            <a:endParaRPr lang="en-US" dirty="0"/>
          </a:p>
          <a:p>
            <a:r>
              <a:rPr lang="en-US" dirty="0"/>
              <a:t>Might make more sense to be tied in a stateful design where the computer’s logic depends on the path it took to the current move. The decoupling assumes that the player can figure out the next move from just the current state of the board. For tic-tac-toe, that seems fair. Maybe the player code consumes a lot of memory – like a lookup table of all possible games (tic tac tome). Having multiple copies one per player could be expensive. There are ways separate object could share the info, of course. But the “stateless” design allows the player to be shared directly.</a:t>
            </a:r>
          </a:p>
          <a:p>
            <a:endParaRPr lang="en-US" dirty="0"/>
          </a:p>
          <a:p>
            <a:r>
              <a:rPr lang="en-US" dirty="0"/>
              <a:t>These kinds of decisions and </a:t>
            </a:r>
            <a:r>
              <a:rPr lang="en-US" dirty="0" err="1"/>
              <a:t>redecisions</a:t>
            </a:r>
            <a:r>
              <a:rPr lang="en-US" dirty="0"/>
              <a:t> go back and forth. You need a crystal ball to see how the code will be used in the future. Having the players tied to the board seems more natural (there were two humans on the grass playing). I’ll show you both.</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1056836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13</a:t>
            </a:fld>
            <a:endParaRPr lang="en-US">
              <a:solidFill>
                <a:prstClr val="black"/>
              </a:solidFill>
            </a:endParaRPr>
          </a:p>
        </p:txBody>
      </p:sp>
      <p:sp>
        <p:nvSpPr>
          <p:cNvPr id="5" name="Footer Placeholder 4">
            <a:extLst>
              <a:ext uri="{FF2B5EF4-FFF2-40B4-BE49-F238E27FC236}">
                <a16:creationId xmlns:a16="http://schemas.microsoft.com/office/drawing/2014/main" id="{9D9DF557-7135-4E2B-B31C-E4F6D0DF35E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154F460-608A-4B22-8FFE-4F74FE171CE7}"/>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some additional reading about the web …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02A0CC14-43A1-4FBD-BCB5-30404BFB342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36FA928-ECE0-4D4C-80AD-DDD69936A485}"/>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73098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OO process</a:t>
            </a:r>
          </a:p>
          <a:p>
            <a:endParaRPr lang="en-US" dirty="0"/>
          </a:p>
          <a:p>
            <a:r>
              <a:rPr lang="en-US" dirty="0"/>
              <a:t>There can’t be a tie after player 2 (odd number of cells). #1 But it doesn’t hurt, and if we add it then the steps are the same#2. </a:t>
            </a:r>
          </a:p>
          <a:p>
            <a:endParaRPr lang="en-US" dirty="0"/>
          </a:p>
          <a:p>
            <a:r>
              <a:rPr lang="en-US" dirty="0"/>
              <a:t>#3 OK. They aren’t exactly the same, but we can parameterize the differences and pass them into the block of code #4 Like this. We pass the player and the token are independent of the code – not hard coded like before.</a:t>
            </a:r>
          </a:p>
          <a:p>
            <a:endParaRPr lang="en-US" dirty="0"/>
          </a:p>
          <a:p>
            <a:r>
              <a:rPr lang="en-US" dirty="0"/>
              <a:t>The code is less efficient. We waste time with a needless tie-check. We also waste time setting up a loop and pulling out the token and player (hard-coding is much faster) But we get SOFTWARE REUSE of code we’ve already written. Efficiency or Reuse? Fewer instructions mean less chance of mistakes. Easier to understand (think maintain). Is that worth the cost of runtime?</a:t>
            </a:r>
          </a:p>
          <a:p>
            <a:endParaRPr lang="en-US" dirty="0"/>
          </a:p>
          <a:p>
            <a:r>
              <a:rPr lang="en-US" dirty="0"/>
              <a:t>We also want our code to be as safe as possible. #5 Notice that the order of these checks is critical. The game can be a win without having an empty space, say if X wins on the last move. We can do some planning up front and avoid that gotcha completely!</a:t>
            </a:r>
          </a:p>
          <a:p>
            <a:endParaRPr lang="en-US" dirty="0"/>
          </a:p>
          <a:p>
            <a:r>
              <a:rPr lang="en-US" dirty="0"/>
              <a:t>#6 How about we check for win and tie with the same helper function. Afterall, both checks require looping over the entire board.</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88036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OO functions</a:t>
            </a:r>
          </a:p>
          <a:p>
            <a:endParaRPr lang="en-US" dirty="0"/>
          </a:p>
          <a:p>
            <a:r>
              <a:rPr lang="en-US" dirty="0"/>
              <a:t>Speaking of “helper functions”, let’s go ahead and think about functions we’ll need. What arguments to they take? What do they return? I’ll use C++ here since it forces us to think clearly about what the data is.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77892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4041001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pass the board structure to the functions. That’s exactly what we do with objects, but the syntax is easier.</a:t>
            </a:r>
          </a:p>
          <a:p>
            <a:endParaRPr lang="en-US" dirty="0"/>
          </a:p>
          <a:p>
            <a:r>
              <a:rPr lang="en-US" dirty="0"/>
              <a:t>The game logic doesn’t care where the move comes from. Yet the implementation to use is hardcoded … no room for additional move-makers (like computer players). No mechanism to allow for others.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4233787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pass the board structure to the functions. That’s exactly what we do with objects, but the syntax is easier.</a:t>
            </a:r>
          </a:p>
          <a:p>
            <a:endParaRPr lang="en-US" dirty="0"/>
          </a:p>
          <a:p>
            <a:r>
              <a:rPr lang="en-US" dirty="0"/>
              <a:t>OO … objects are created down in the code where they are used instead of up in global</a:t>
            </a:r>
          </a:p>
          <a:p>
            <a:r>
              <a:rPr lang="en-US" dirty="0"/>
              <a:t>The game logic doesn’t care where the move comes from. Yet the implementation to use is hardcoded … no room for additional move-makers (like computer players). No mechanism to allow for others.</a:t>
            </a:r>
          </a:p>
          <a:p>
            <a:endParaRPr lang="en-US" dirty="0"/>
          </a:p>
          <a:p>
            <a:r>
              <a:rPr lang="en-US" dirty="0"/>
              <a:t>For multiple boards notice the one you want is right up front … obvious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2216478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195204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amazon.com/Tic-Tac-Autonomous-Playing-Book/dp/159474687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Tic Tac Toe Example</a:t>
            </a:r>
          </a:p>
        </p:txBody>
      </p:sp>
      <p:sp>
        <p:nvSpPr>
          <p:cNvPr id="3" name="Content Placeholder 2"/>
          <p:cNvSpPr>
            <a:spLocks noGrp="1"/>
          </p:cNvSpPr>
          <p:nvPr>
            <p:ph idx="1"/>
          </p:nvPr>
        </p:nvSpPr>
        <p:spPr>
          <a:xfrm>
            <a:off x="304800" y="1203960"/>
            <a:ext cx="5276850" cy="2362199"/>
          </a:xfrm>
        </p:spPr>
        <p:txBody>
          <a:bodyPr>
            <a:normAutofit/>
          </a:bodyPr>
          <a:lstStyle/>
          <a:p>
            <a:pPr>
              <a:buFont typeface="Arial" charset="0"/>
              <a:buChar char="•"/>
            </a:pPr>
            <a:r>
              <a:rPr lang="en-US" sz="2800" dirty="0"/>
              <a:t>Functional Implementation</a:t>
            </a:r>
          </a:p>
          <a:p>
            <a:pPr>
              <a:buFont typeface="Arial" charset="0"/>
              <a:buChar char="•"/>
            </a:pPr>
            <a:r>
              <a:rPr lang="en-US" sz="2800" dirty="0"/>
              <a:t>Finding the Objects</a:t>
            </a:r>
          </a:p>
          <a:p>
            <a:pPr>
              <a:buFont typeface="Arial" charset="0"/>
              <a:buChar char="•"/>
            </a:pPr>
            <a:r>
              <a:rPr lang="en-US" sz="2800" dirty="0"/>
              <a:t>Defining the API</a:t>
            </a:r>
          </a:p>
          <a:p>
            <a:pPr marL="0" indent="0">
              <a:buNone/>
            </a:pPr>
            <a:endParaRPr lang="en-US" sz="2800" dirty="0"/>
          </a:p>
        </p:txBody>
      </p:sp>
      <p:pic>
        <p:nvPicPr>
          <p:cNvPr id="5" name="Picture 4" descr="A table full of food&#10;&#10;Description automatically generated">
            <a:extLst>
              <a:ext uri="{FF2B5EF4-FFF2-40B4-BE49-F238E27FC236}">
                <a16:creationId xmlns:a16="http://schemas.microsoft.com/office/drawing/2014/main" id="{F0A9D064-6319-41F7-8099-7F8B5FFCAD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725983"/>
            <a:ext cx="3399736" cy="2266896"/>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What can the objects DO?</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10</a:t>
            </a:fld>
            <a:endParaRPr lang="en-US" dirty="0"/>
          </a:p>
        </p:txBody>
      </p:sp>
      <p:pic>
        <p:nvPicPr>
          <p:cNvPr id="9" name="Picture 8">
            <a:extLst>
              <a:ext uri="{FF2B5EF4-FFF2-40B4-BE49-F238E27FC236}">
                <a16:creationId xmlns:a16="http://schemas.microsoft.com/office/drawing/2014/main" id="{A91315B1-2635-430F-B46B-B2C5426CADAB}"/>
              </a:ext>
            </a:extLst>
          </p:cNvPr>
          <p:cNvPicPr>
            <a:picLocks noChangeAspect="1"/>
          </p:cNvPicPr>
          <p:nvPr/>
        </p:nvPicPr>
        <p:blipFill>
          <a:blip r:embed="rId3"/>
          <a:stretch>
            <a:fillRect/>
          </a:stretch>
        </p:blipFill>
        <p:spPr>
          <a:xfrm>
            <a:off x="2514600" y="1460684"/>
            <a:ext cx="3793894" cy="2215728"/>
          </a:xfrm>
          <a:prstGeom prst="rect">
            <a:avLst/>
          </a:prstGeom>
        </p:spPr>
      </p:pic>
      <p:sp>
        <p:nvSpPr>
          <p:cNvPr id="11" name="TextBox 10">
            <a:extLst>
              <a:ext uri="{FF2B5EF4-FFF2-40B4-BE49-F238E27FC236}">
                <a16:creationId xmlns:a16="http://schemas.microsoft.com/office/drawing/2014/main" id="{934D3BA2-2006-47DD-BCB3-6229E681E85D}"/>
              </a:ext>
            </a:extLst>
          </p:cNvPr>
          <p:cNvSpPr txBox="1"/>
          <p:nvPr/>
        </p:nvSpPr>
        <p:spPr>
          <a:xfrm>
            <a:off x="403860" y="2297919"/>
            <a:ext cx="1524000" cy="369332"/>
          </a:xfrm>
          <a:prstGeom prst="rect">
            <a:avLst/>
          </a:prstGeom>
          <a:noFill/>
        </p:spPr>
        <p:txBody>
          <a:bodyPr wrap="square" rtlCol="0">
            <a:spAutoFit/>
          </a:bodyPr>
          <a:lstStyle/>
          <a:p>
            <a:r>
              <a:rPr lang="en-US" dirty="0"/>
              <a:t>Game Board</a:t>
            </a:r>
          </a:p>
        </p:txBody>
      </p:sp>
      <p:sp>
        <p:nvSpPr>
          <p:cNvPr id="12" name="TextBox 11">
            <a:extLst>
              <a:ext uri="{FF2B5EF4-FFF2-40B4-BE49-F238E27FC236}">
                <a16:creationId xmlns:a16="http://schemas.microsoft.com/office/drawing/2014/main" id="{85B73C25-9FD1-4C5A-95FF-5FE2B5F3D5D2}"/>
              </a:ext>
            </a:extLst>
          </p:cNvPr>
          <p:cNvSpPr txBox="1"/>
          <p:nvPr/>
        </p:nvSpPr>
        <p:spPr>
          <a:xfrm>
            <a:off x="5406392" y="3901658"/>
            <a:ext cx="822094" cy="369332"/>
          </a:xfrm>
          <a:prstGeom prst="rect">
            <a:avLst/>
          </a:prstGeom>
          <a:noFill/>
        </p:spPr>
        <p:txBody>
          <a:bodyPr wrap="square" rtlCol="0">
            <a:spAutoFit/>
          </a:bodyPr>
          <a:lstStyle/>
          <a:p>
            <a:r>
              <a:rPr lang="en-US" dirty="0"/>
              <a:t>Cells</a:t>
            </a:r>
          </a:p>
        </p:txBody>
      </p:sp>
      <p:sp>
        <p:nvSpPr>
          <p:cNvPr id="15" name="TextBox 14">
            <a:extLst>
              <a:ext uri="{FF2B5EF4-FFF2-40B4-BE49-F238E27FC236}">
                <a16:creationId xmlns:a16="http://schemas.microsoft.com/office/drawing/2014/main" id="{7BDB8E8B-31CD-4696-9978-E74035CA5D0B}"/>
              </a:ext>
            </a:extLst>
          </p:cNvPr>
          <p:cNvSpPr txBox="1"/>
          <p:nvPr/>
        </p:nvSpPr>
        <p:spPr>
          <a:xfrm>
            <a:off x="6432753" y="655284"/>
            <a:ext cx="1524000" cy="369332"/>
          </a:xfrm>
          <a:prstGeom prst="rect">
            <a:avLst/>
          </a:prstGeom>
          <a:noFill/>
        </p:spPr>
        <p:txBody>
          <a:bodyPr wrap="square" rtlCol="0">
            <a:spAutoFit/>
          </a:bodyPr>
          <a:lstStyle/>
          <a:p>
            <a:r>
              <a:rPr lang="en-US" dirty="0"/>
              <a:t>Each Player</a:t>
            </a:r>
          </a:p>
        </p:txBody>
      </p:sp>
      <p:cxnSp>
        <p:nvCxnSpPr>
          <p:cNvPr id="29" name="Straight Arrow Connector 28">
            <a:extLst>
              <a:ext uri="{FF2B5EF4-FFF2-40B4-BE49-F238E27FC236}">
                <a16:creationId xmlns:a16="http://schemas.microsoft.com/office/drawing/2014/main" id="{12E478CE-1064-460B-90E0-8606A53B2D0D}"/>
              </a:ext>
            </a:extLst>
          </p:cNvPr>
          <p:cNvCxnSpPr>
            <a:cxnSpLocks/>
          </p:cNvCxnSpPr>
          <p:nvPr/>
        </p:nvCxnSpPr>
        <p:spPr>
          <a:xfrm>
            <a:off x="1712854" y="2472970"/>
            <a:ext cx="877946" cy="70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CEA270-5228-4E30-A9C4-40AE66F2712A}"/>
              </a:ext>
            </a:extLst>
          </p:cNvPr>
          <p:cNvCxnSpPr>
            <a:cxnSpLocks/>
          </p:cNvCxnSpPr>
          <p:nvPr/>
        </p:nvCxnSpPr>
        <p:spPr>
          <a:xfrm flipH="1" flipV="1">
            <a:off x="5212080" y="3314700"/>
            <a:ext cx="277697" cy="586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4AED6A-EAF0-455E-8684-3C85F236210B}"/>
              </a:ext>
            </a:extLst>
          </p:cNvPr>
          <p:cNvCxnSpPr>
            <a:cxnSpLocks/>
            <a:stCxn id="15" idx="1"/>
          </p:cNvCxnSpPr>
          <p:nvPr/>
        </p:nvCxnSpPr>
        <p:spPr>
          <a:xfrm flipH="1">
            <a:off x="4866237" y="839950"/>
            <a:ext cx="1566516" cy="7671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6DAFF6-65BE-45C1-9F79-BAC46B6D7811}"/>
              </a:ext>
            </a:extLst>
          </p:cNvPr>
          <p:cNvSpPr txBox="1"/>
          <p:nvPr/>
        </p:nvSpPr>
        <p:spPr>
          <a:xfrm>
            <a:off x="5489777" y="4149145"/>
            <a:ext cx="2279246" cy="646331"/>
          </a:xfrm>
          <a:prstGeom prst="rect">
            <a:avLst/>
          </a:prstGeom>
          <a:noFill/>
        </p:spPr>
        <p:txBody>
          <a:bodyPr wrap="square" rtlCol="0">
            <a:spAutoFit/>
          </a:bodyPr>
          <a:lstStyle/>
          <a:p>
            <a:pPr marL="171450" indent="-171450">
              <a:buFontTx/>
              <a:buChar char="-"/>
            </a:pPr>
            <a:r>
              <a:rPr lang="en-US" sz="1200" dirty="0">
                <a:solidFill>
                  <a:srgbClr val="00B050"/>
                </a:solidFill>
              </a:rPr>
              <a:t>Constructor()</a:t>
            </a:r>
          </a:p>
          <a:p>
            <a:pPr marL="171450" indent="-171450">
              <a:buFontTx/>
              <a:buChar char="-"/>
            </a:pPr>
            <a:r>
              <a:rPr lang="en-US" sz="1200" dirty="0">
                <a:solidFill>
                  <a:schemeClr val="accent1"/>
                </a:solidFill>
              </a:rPr>
              <a:t>Clear()</a:t>
            </a:r>
          </a:p>
          <a:p>
            <a:pPr marL="171450" indent="-171450">
              <a:buFontTx/>
              <a:buChar char="-"/>
            </a:pPr>
            <a:r>
              <a:rPr lang="en-US" sz="1200" dirty="0" err="1">
                <a:solidFill>
                  <a:schemeClr val="accent1"/>
                </a:solidFill>
              </a:rPr>
              <a:t>SetTo</a:t>
            </a:r>
            <a:r>
              <a:rPr lang="en-US" sz="1200" dirty="0">
                <a:solidFill>
                  <a:schemeClr val="accent1"/>
                </a:solidFill>
              </a:rPr>
              <a:t>(token)</a:t>
            </a:r>
          </a:p>
        </p:txBody>
      </p:sp>
      <p:sp>
        <p:nvSpPr>
          <p:cNvPr id="49" name="TextBox 48">
            <a:extLst>
              <a:ext uri="{FF2B5EF4-FFF2-40B4-BE49-F238E27FC236}">
                <a16:creationId xmlns:a16="http://schemas.microsoft.com/office/drawing/2014/main" id="{4B2A214C-710C-46AE-8C03-1F76CA34A924}"/>
              </a:ext>
            </a:extLst>
          </p:cNvPr>
          <p:cNvSpPr txBox="1"/>
          <p:nvPr/>
        </p:nvSpPr>
        <p:spPr>
          <a:xfrm>
            <a:off x="381000" y="2587142"/>
            <a:ext cx="2279246" cy="1200329"/>
          </a:xfrm>
          <a:prstGeom prst="rect">
            <a:avLst/>
          </a:prstGeom>
          <a:noFill/>
        </p:spPr>
        <p:txBody>
          <a:bodyPr wrap="square" rtlCol="0">
            <a:spAutoFit/>
          </a:bodyPr>
          <a:lstStyle/>
          <a:p>
            <a:pPr marL="171450" indent="-171450">
              <a:buFontTx/>
              <a:buChar char="-"/>
            </a:pPr>
            <a:r>
              <a:rPr lang="en-US" sz="1200" dirty="0">
                <a:solidFill>
                  <a:srgbClr val="00B050"/>
                </a:solidFill>
              </a:rPr>
              <a:t>Constructor()</a:t>
            </a:r>
          </a:p>
          <a:p>
            <a:pPr marL="171450" indent="-171450">
              <a:buFontTx/>
              <a:buChar char="-"/>
            </a:pPr>
            <a:r>
              <a:rPr lang="en-US" sz="1200" dirty="0" err="1">
                <a:solidFill>
                  <a:schemeClr val="accent1"/>
                </a:solidFill>
              </a:rPr>
              <a:t>StartNewGame</a:t>
            </a:r>
            <a:r>
              <a:rPr lang="en-US" sz="1200" dirty="0">
                <a:solidFill>
                  <a:schemeClr val="accent1"/>
                </a:solidFill>
              </a:rPr>
              <a:t>()</a:t>
            </a:r>
          </a:p>
          <a:p>
            <a:pPr marL="171450" indent="-171450">
              <a:buFontTx/>
              <a:buChar char="-"/>
            </a:pPr>
            <a:r>
              <a:rPr lang="en-US" sz="1200" dirty="0" err="1">
                <a:solidFill>
                  <a:schemeClr val="accent1"/>
                </a:solidFill>
              </a:rPr>
              <a:t>MakeMove</a:t>
            </a:r>
            <a:r>
              <a:rPr lang="en-US" sz="1200" dirty="0">
                <a:solidFill>
                  <a:schemeClr val="accent1"/>
                </a:solidFill>
              </a:rPr>
              <a:t>(</a:t>
            </a:r>
            <a:r>
              <a:rPr lang="en-US" sz="1200" dirty="0" err="1">
                <a:solidFill>
                  <a:schemeClr val="accent1"/>
                </a:solidFill>
              </a:rPr>
              <a:t>cell,token</a:t>
            </a:r>
            <a:r>
              <a:rPr lang="en-US" sz="1200" dirty="0">
                <a:solidFill>
                  <a:schemeClr val="accent1"/>
                </a:solidFill>
              </a:rPr>
              <a:t>)</a:t>
            </a:r>
          </a:p>
          <a:p>
            <a:pPr marL="171450" indent="-171450">
              <a:buFontTx/>
              <a:buChar char="-"/>
            </a:pPr>
            <a:r>
              <a:rPr lang="en-US" sz="1200" dirty="0" err="1">
                <a:solidFill>
                  <a:schemeClr val="accent1"/>
                </a:solidFill>
              </a:rPr>
              <a:t>GetCellStatus</a:t>
            </a:r>
            <a:r>
              <a:rPr lang="en-US" sz="1200" dirty="0">
                <a:solidFill>
                  <a:schemeClr val="accent1"/>
                </a:solidFill>
              </a:rPr>
              <a:t>(cell) : Token</a:t>
            </a:r>
          </a:p>
          <a:p>
            <a:pPr marL="171450" indent="-171450">
              <a:buFontTx/>
              <a:buChar char="-"/>
            </a:pPr>
            <a:r>
              <a:rPr lang="en-US" sz="1200" dirty="0" err="1">
                <a:solidFill>
                  <a:schemeClr val="accent1"/>
                </a:solidFill>
              </a:rPr>
              <a:t>IsTie</a:t>
            </a:r>
            <a:r>
              <a:rPr lang="en-US" sz="1200" dirty="0">
                <a:solidFill>
                  <a:schemeClr val="accent1"/>
                </a:solidFill>
              </a:rPr>
              <a:t>()</a:t>
            </a:r>
          </a:p>
          <a:p>
            <a:pPr marL="171450" indent="-171450">
              <a:buFontTx/>
              <a:buChar char="-"/>
            </a:pPr>
            <a:r>
              <a:rPr lang="en-US" sz="1200" dirty="0" err="1">
                <a:solidFill>
                  <a:schemeClr val="accent1"/>
                </a:solidFill>
              </a:rPr>
              <a:t>IsWinner</a:t>
            </a:r>
            <a:r>
              <a:rPr lang="en-US" sz="1200" dirty="0">
                <a:solidFill>
                  <a:schemeClr val="accent1"/>
                </a:solidFill>
              </a:rPr>
              <a:t>(token): Boolean</a:t>
            </a:r>
          </a:p>
        </p:txBody>
      </p:sp>
      <p:sp>
        <p:nvSpPr>
          <p:cNvPr id="51" name="TextBox 50">
            <a:extLst>
              <a:ext uri="{FF2B5EF4-FFF2-40B4-BE49-F238E27FC236}">
                <a16:creationId xmlns:a16="http://schemas.microsoft.com/office/drawing/2014/main" id="{AC0BCF47-464C-4AA1-843F-4912D3E18CA6}"/>
              </a:ext>
            </a:extLst>
          </p:cNvPr>
          <p:cNvSpPr txBox="1"/>
          <p:nvPr/>
        </p:nvSpPr>
        <p:spPr>
          <a:xfrm>
            <a:off x="6425133" y="960842"/>
            <a:ext cx="2279246" cy="1015663"/>
          </a:xfrm>
          <a:prstGeom prst="rect">
            <a:avLst/>
          </a:prstGeom>
          <a:noFill/>
        </p:spPr>
        <p:txBody>
          <a:bodyPr wrap="square" rtlCol="0">
            <a:spAutoFit/>
          </a:bodyPr>
          <a:lstStyle/>
          <a:p>
            <a:pPr marL="171450" indent="-171450">
              <a:buFontTx/>
              <a:buChar char="-"/>
            </a:pPr>
            <a:r>
              <a:rPr lang="en-US" sz="1200" dirty="0">
                <a:solidFill>
                  <a:srgbClr val="00B050"/>
                </a:solidFill>
              </a:rPr>
              <a:t>Constructor(</a:t>
            </a:r>
            <a:r>
              <a:rPr lang="en-US" sz="1200" dirty="0" err="1">
                <a:solidFill>
                  <a:srgbClr val="00B050"/>
                </a:solidFill>
              </a:rPr>
              <a:t>token,board</a:t>
            </a:r>
            <a:r>
              <a:rPr lang="en-US" sz="1200" dirty="0">
                <a:solidFill>
                  <a:srgbClr val="00B050"/>
                </a:solidFill>
              </a:rPr>
              <a:t>)</a:t>
            </a:r>
          </a:p>
          <a:p>
            <a:pPr marL="171450" indent="-171450">
              <a:buFontTx/>
              <a:buChar char="-"/>
            </a:pPr>
            <a:r>
              <a:rPr lang="en-US" sz="1200" dirty="0" err="1">
                <a:solidFill>
                  <a:schemeClr val="accent1"/>
                </a:solidFill>
              </a:rPr>
              <a:t>GetMove</a:t>
            </a:r>
            <a:r>
              <a:rPr lang="en-US" sz="1200" dirty="0">
                <a:solidFill>
                  <a:schemeClr val="accent1"/>
                </a:solidFill>
              </a:rPr>
              <a:t>() : cell</a:t>
            </a:r>
          </a:p>
          <a:p>
            <a:pPr marL="171450" indent="-171450">
              <a:buFontTx/>
              <a:buChar char="-"/>
            </a:pPr>
            <a:endParaRPr lang="en-US" sz="1200" dirty="0">
              <a:solidFill>
                <a:schemeClr val="accent1"/>
              </a:solidFill>
            </a:endParaRPr>
          </a:p>
          <a:p>
            <a:pPr marL="171450" indent="-171450">
              <a:buFontTx/>
              <a:buChar char="-"/>
            </a:pPr>
            <a:r>
              <a:rPr lang="en-US" sz="1200" dirty="0">
                <a:solidFill>
                  <a:srgbClr val="00B050"/>
                </a:solidFill>
              </a:rPr>
              <a:t>Constructor()</a:t>
            </a:r>
          </a:p>
          <a:p>
            <a:pPr marL="171450" indent="-171450">
              <a:buFontTx/>
              <a:buChar char="-"/>
            </a:pPr>
            <a:r>
              <a:rPr lang="en-US" sz="1200" dirty="0" err="1">
                <a:solidFill>
                  <a:schemeClr val="accent1"/>
                </a:solidFill>
              </a:rPr>
              <a:t>GetMove</a:t>
            </a:r>
            <a:r>
              <a:rPr lang="en-US" sz="1200" dirty="0">
                <a:solidFill>
                  <a:schemeClr val="accent1"/>
                </a:solidFill>
              </a:rPr>
              <a:t>(</a:t>
            </a:r>
            <a:r>
              <a:rPr lang="en-US" sz="1200" dirty="0" err="1">
                <a:solidFill>
                  <a:schemeClr val="accent1"/>
                </a:solidFill>
              </a:rPr>
              <a:t>token,board</a:t>
            </a:r>
            <a:r>
              <a:rPr lang="en-US" sz="1200" dirty="0">
                <a:solidFill>
                  <a:schemeClr val="accent1"/>
                </a:solidFill>
              </a:rPr>
              <a:t>): cell</a:t>
            </a:r>
          </a:p>
        </p:txBody>
      </p:sp>
      <p:sp>
        <p:nvSpPr>
          <p:cNvPr id="39" name="TextBox 38">
            <a:extLst>
              <a:ext uri="{FF2B5EF4-FFF2-40B4-BE49-F238E27FC236}">
                <a16:creationId xmlns:a16="http://schemas.microsoft.com/office/drawing/2014/main" id="{6DC1EFF9-5958-4C4F-A3B8-D0E95E1CD450}"/>
              </a:ext>
            </a:extLst>
          </p:cNvPr>
          <p:cNvSpPr txBox="1"/>
          <p:nvPr/>
        </p:nvSpPr>
        <p:spPr>
          <a:xfrm>
            <a:off x="2708128" y="3759127"/>
            <a:ext cx="822094" cy="369332"/>
          </a:xfrm>
          <a:prstGeom prst="rect">
            <a:avLst/>
          </a:prstGeom>
          <a:noFill/>
        </p:spPr>
        <p:txBody>
          <a:bodyPr wrap="square" rtlCol="0">
            <a:spAutoFit/>
          </a:bodyPr>
          <a:lstStyle/>
          <a:p>
            <a:r>
              <a:rPr lang="en-US" dirty="0"/>
              <a:t>Token</a:t>
            </a:r>
          </a:p>
        </p:txBody>
      </p:sp>
      <p:sp>
        <p:nvSpPr>
          <p:cNvPr id="40" name="TextBox 39">
            <a:extLst>
              <a:ext uri="{FF2B5EF4-FFF2-40B4-BE49-F238E27FC236}">
                <a16:creationId xmlns:a16="http://schemas.microsoft.com/office/drawing/2014/main" id="{619B2386-4FE2-40F7-8F30-7D2C9B5F180F}"/>
              </a:ext>
            </a:extLst>
          </p:cNvPr>
          <p:cNvSpPr txBox="1"/>
          <p:nvPr/>
        </p:nvSpPr>
        <p:spPr>
          <a:xfrm>
            <a:off x="2743631" y="4066313"/>
            <a:ext cx="2279246" cy="461665"/>
          </a:xfrm>
          <a:prstGeom prst="rect">
            <a:avLst/>
          </a:prstGeom>
          <a:noFill/>
        </p:spPr>
        <p:txBody>
          <a:bodyPr wrap="square" rtlCol="0">
            <a:spAutoFit/>
          </a:bodyPr>
          <a:lstStyle/>
          <a:p>
            <a:r>
              <a:rPr lang="en-US" sz="1200" dirty="0">
                <a:solidFill>
                  <a:schemeClr val="accent1"/>
                </a:solidFill>
              </a:rPr>
              <a:t>What are these? Single letters?</a:t>
            </a:r>
          </a:p>
          <a:p>
            <a:r>
              <a:rPr lang="en-US" sz="1200" dirty="0">
                <a:solidFill>
                  <a:schemeClr val="accent1"/>
                </a:solidFill>
              </a:rPr>
              <a:t>Numbers (0,1,2)? An ENUM?</a:t>
            </a:r>
          </a:p>
        </p:txBody>
      </p:sp>
      <p:cxnSp>
        <p:nvCxnSpPr>
          <p:cNvPr id="42" name="Straight Arrow Connector 41">
            <a:extLst>
              <a:ext uri="{FF2B5EF4-FFF2-40B4-BE49-F238E27FC236}">
                <a16:creationId xmlns:a16="http://schemas.microsoft.com/office/drawing/2014/main" id="{92B0641D-35C0-4116-A5A7-4AAC598A75DE}"/>
              </a:ext>
            </a:extLst>
          </p:cNvPr>
          <p:cNvCxnSpPr>
            <a:cxnSpLocks/>
          </p:cNvCxnSpPr>
          <p:nvPr/>
        </p:nvCxnSpPr>
        <p:spPr>
          <a:xfrm flipV="1">
            <a:off x="3118487" y="3577884"/>
            <a:ext cx="678827" cy="211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761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DA2C7-E165-42A4-9430-E46C65251301}"/>
              </a:ext>
            </a:extLst>
          </p:cNvPr>
          <p:cNvSpPr>
            <a:spLocks noGrp="1"/>
          </p:cNvSpPr>
          <p:nvPr>
            <p:ph type="title"/>
          </p:nvPr>
        </p:nvSpPr>
        <p:spPr/>
        <p:txBody>
          <a:bodyPr/>
          <a:lstStyle/>
          <a:p>
            <a:r>
              <a:rPr lang="en-US" dirty="0"/>
              <a:t>Informal Design</a:t>
            </a:r>
          </a:p>
        </p:txBody>
      </p:sp>
      <p:sp>
        <p:nvSpPr>
          <p:cNvPr id="4" name="Slide Number Placeholder 3">
            <a:extLst>
              <a:ext uri="{FF2B5EF4-FFF2-40B4-BE49-F238E27FC236}">
                <a16:creationId xmlns:a16="http://schemas.microsoft.com/office/drawing/2014/main" id="{BEBFE109-48E3-42A2-A6A6-3AA03D74764E}"/>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5" name="Rectangle 4">
            <a:extLst>
              <a:ext uri="{FF2B5EF4-FFF2-40B4-BE49-F238E27FC236}">
                <a16:creationId xmlns:a16="http://schemas.microsoft.com/office/drawing/2014/main" id="{F41FD828-E653-44B0-B665-D3753074B09F}"/>
              </a:ext>
            </a:extLst>
          </p:cNvPr>
          <p:cNvSpPr/>
          <p:nvPr/>
        </p:nvSpPr>
        <p:spPr>
          <a:xfrm>
            <a:off x="4724400" y="1743710"/>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Rectangle 5">
            <a:extLst>
              <a:ext uri="{FF2B5EF4-FFF2-40B4-BE49-F238E27FC236}">
                <a16:creationId xmlns:a16="http://schemas.microsoft.com/office/drawing/2014/main" id="{14AAACFB-BFC2-4056-AB55-6CA420D2620B}"/>
              </a:ext>
            </a:extLst>
          </p:cNvPr>
          <p:cNvSpPr/>
          <p:nvPr/>
        </p:nvSpPr>
        <p:spPr>
          <a:xfrm>
            <a:off x="4724400" y="2429510"/>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6">
            <a:extLst>
              <a:ext uri="{FF2B5EF4-FFF2-40B4-BE49-F238E27FC236}">
                <a16:creationId xmlns:a16="http://schemas.microsoft.com/office/drawing/2014/main" id="{D4CD595D-4DE1-4DF6-B74D-BE233FF05A6B}"/>
              </a:ext>
            </a:extLst>
          </p:cNvPr>
          <p:cNvSpPr/>
          <p:nvPr/>
        </p:nvSpPr>
        <p:spPr>
          <a:xfrm>
            <a:off x="4724400" y="3115310"/>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ectangle 7">
            <a:extLst>
              <a:ext uri="{FF2B5EF4-FFF2-40B4-BE49-F238E27FC236}">
                <a16:creationId xmlns:a16="http://schemas.microsoft.com/office/drawing/2014/main" id="{4858C08A-B60F-4828-BB6B-12199E1B1BB0}"/>
              </a:ext>
            </a:extLst>
          </p:cNvPr>
          <p:cNvSpPr/>
          <p:nvPr/>
        </p:nvSpPr>
        <p:spPr>
          <a:xfrm>
            <a:off x="5410200" y="3115310"/>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8">
            <a:extLst>
              <a:ext uri="{FF2B5EF4-FFF2-40B4-BE49-F238E27FC236}">
                <a16:creationId xmlns:a16="http://schemas.microsoft.com/office/drawing/2014/main" id="{B5F7F623-4523-4E27-9474-5BEB4DD2618B}"/>
              </a:ext>
            </a:extLst>
          </p:cNvPr>
          <p:cNvSpPr/>
          <p:nvPr/>
        </p:nvSpPr>
        <p:spPr>
          <a:xfrm>
            <a:off x="5410200" y="242887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Rectangle 9">
            <a:extLst>
              <a:ext uri="{FF2B5EF4-FFF2-40B4-BE49-F238E27FC236}">
                <a16:creationId xmlns:a16="http://schemas.microsoft.com/office/drawing/2014/main" id="{CC573D01-C07E-42D0-A351-DF20BD84393F}"/>
              </a:ext>
            </a:extLst>
          </p:cNvPr>
          <p:cNvSpPr/>
          <p:nvPr/>
        </p:nvSpPr>
        <p:spPr>
          <a:xfrm>
            <a:off x="5410200" y="174307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10">
            <a:extLst>
              <a:ext uri="{FF2B5EF4-FFF2-40B4-BE49-F238E27FC236}">
                <a16:creationId xmlns:a16="http://schemas.microsoft.com/office/drawing/2014/main" id="{5AA2E781-4452-4710-BB2C-D92997BD9324}"/>
              </a:ext>
            </a:extLst>
          </p:cNvPr>
          <p:cNvSpPr/>
          <p:nvPr/>
        </p:nvSpPr>
        <p:spPr>
          <a:xfrm>
            <a:off x="6210300" y="162877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1DEDC357-89EB-47FC-83AA-AA774EF3B3CE}"/>
              </a:ext>
            </a:extLst>
          </p:cNvPr>
          <p:cNvSpPr/>
          <p:nvPr/>
        </p:nvSpPr>
        <p:spPr>
          <a:xfrm>
            <a:off x="6096000" y="242760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Rectangle 12">
            <a:extLst>
              <a:ext uri="{FF2B5EF4-FFF2-40B4-BE49-F238E27FC236}">
                <a16:creationId xmlns:a16="http://schemas.microsoft.com/office/drawing/2014/main" id="{4A43D2F4-1261-42E1-AB1A-075BDBB827EC}"/>
              </a:ext>
            </a:extLst>
          </p:cNvPr>
          <p:cNvSpPr/>
          <p:nvPr/>
        </p:nvSpPr>
        <p:spPr>
          <a:xfrm>
            <a:off x="6096000" y="311467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Text Box 16">
            <a:extLst>
              <a:ext uri="{FF2B5EF4-FFF2-40B4-BE49-F238E27FC236}">
                <a16:creationId xmlns:a16="http://schemas.microsoft.com/office/drawing/2014/main" id="{123B2F7E-8936-4DC8-9B8A-FC92F0D0039A}"/>
              </a:ext>
            </a:extLst>
          </p:cNvPr>
          <p:cNvSpPr txBox="1"/>
          <p:nvPr/>
        </p:nvSpPr>
        <p:spPr>
          <a:xfrm>
            <a:off x="4695825" y="1413510"/>
            <a:ext cx="1028700" cy="12579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7200" b="1" dirty="0">
                <a:solidFill>
                  <a:srgbClr val="C00000"/>
                </a:solidFill>
                <a:effectLst/>
                <a:latin typeface="Bradley Hand ITC" panose="03070402050302030203" pitchFamily="66" charset="0"/>
                <a:ea typeface="Calibri" panose="020F0502020204030204" pitchFamily="34" charset="0"/>
                <a:cs typeface="Times New Roman" panose="02020603050405020304" pitchFamily="18" charset="0"/>
              </a:rPr>
              <a:t>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6">
            <a:extLst>
              <a:ext uri="{FF2B5EF4-FFF2-40B4-BE49-F238E27FC236}">
                <a16:creationId xmlns:a16="http://schemas.microsoft.com/office/drawing/2014/main" id="{BE33331C-1B07-4067-A1EF-08BF06255439}"/>
              </a:ext>
            </a:extLst>
          </p:cNvPr>
          <p:cNvSpPr txBox="1"/>
          <p:nvPr/>
        </p:nvSpPr>
        <p:spPr>
          <a:xfrm>
            <a:off x="5324475" y="2134235"/>
            <a:ext cx="1028700" cy="12579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800"/>
              </a:spcAft>
            </a:pPr>
            <a:r>
              <a:rPr lang="en-US" sz="7200" b="1" dirty="0">
                <a:solidFill>
                  <a:srgbClr val="00B050"/>
                </a:solidFill>
                <a:effectLst/>
                <a:latin typeface="Bradley Hand ITC" panose="03070402050302030203" pitchFamily="66" charset="0"/>
                <a:ea typeface="Calibri" panose="020F0502020204030204" pitchFamily="34" charset="0"/>
                <a:cs typeface="Times New Roman" panose="02020603050405020304" pitchFamily="18" charset="0"/>
              </a:rPr>
              <a:t>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18">
            <a:extLst>
              <a:ext uri="{FF2B5EF4-FFF2-40B4-BE49-F238E27FC236}">
                <a16:creationId xmlns:a16="http://schemas.microsoft.com/office/drawing/2014/main" id="{76060844-F83D-460A-8D0B-9ED8DBE40FC0}"/>
              </a:ext>
            </a:extLst>
          </p:cNvPr>
          <p:cNvSpPr txBox="1"/>
          <p:nvPr/>
        </p:nvSpPr>
        <p:spPr>
          <a:xfrm>
            <a:off x="4419600" y="1180465"/>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Board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8">
            <a:extLst>
              <a:ext uri="{FF2B5EF4-FFF2-40B4-BE49-F238E27FC236}">
                <a16:creationId xmlns:a16="http://schemas.microsoft.com/office/drawing/2014/main" id="{3C789E88-1785-4E39-A25A-80F7B50ADD62}"/>
              </a:ext>
            </a:extLst>
          </p:cNvPr>
          <p:cNvSpPr txBox="1"/>
          <p:nvPr/>
        </p:nvSpPr>
        <p:spPr>
          <a:xfrm>
            <a:off x="6296025" y="1626235"/>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Cell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16">
            <a:extLst>
              <a:ext uri="{FF2B5EF4-FFF2-40B4-BE49-F238E27FC236}">
                <a16:creationId xmlns:a16="http://schemas.microsoft.com/office/drawing/2014/main" id="{F9A177A1-3314-4350-BD53-5CAFFC91A8EE}"/>
              </a:ext>
            </a:extLst>
          </p:cNvPr>
          <p:cNvSpPr txBox="1"/>
          <p:nvPr/>
        </p:nvSpPr>
        <p:spPr>
          <a:xfrm>
            <a:off x="7810500" y="370840"/>
            <a:ext cx="1028700" cy="12579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7200" b="1">
                <a:solidFill>
                  <a:srgbClr val="C00000"/>
                </a:solidFill>
                <a:effectLst/>
                <a:latin typeface="Bradley Hand ITC" panose="03070402050302030203" pitchFamily="66" charset="0"/>
                <a:ea typeface="Calibri" panose="020F0502020204030204" pitchFamily="34" charset="0"/>
                <a:cs typeface="Times New Roman" panose="02020603050405020304" pitchFamily="18"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 Box 18">
            <a:extLst>
              <a:ext uri="{FF2B5EF4-FFF2-40B4-BE49-F238E27FC236}">
                <a16:creationId xmlns:a16="http://schemas.microsoft.com/office/drawing/2014/main" id="{0D86C39B-1AC0-4B3F-92CA-4F59C5D984CF}"/>
              </a:ext>
            </a:extLst>
          </p:cNvPr>
          <p:cNvSpPr txBox="1"/>
          <p:nvPr/>
        </p:nvSpPr>
        <p:spPr>
          <a:xfrm>
            <a:off x="7058025" y="1162050"/>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1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has-a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B4A4C35A-B8B4-49A2-AB58-79EDD6303031}"/>
              </a:ext>
            </a:extLst>
          </p:cNvPr>
          <p:cNvCxnSpPr/>
          <p:nvPr/>
        </p:nvCxnSpPr>
        <p:spPr>
          <a:xfrm flipV="1">
            <a:off x="6896100" y="1132840"/>
            <a:ext cx="914400" cy="770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EEE9BB3-7B04-4CFB-82B9-87CEEDD33F15}"/>
              </a:ext>
            </a:extLst>
          </p:cNvPr>
          <p:cNvSpPr/>
          <p:nvPr/>
        </p:nvSpPr>
        <p:spPr>
          <a:xfrm>
            <a:off x="4495800" y="1504950"/>
            <a:ext cx="2514600" cy="2425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2" name="Straight Arrow Connector 21">
            <a:extLst>
              <a:ext uri="{FF2B5EF4-FFF2-40B4-BE49-F238E27FC236}">
                <a16:creationId xmlns:a16="http://schemas.microsoft.com/office/drawing/2014/main" id="{E1552AB6-89E2-45D3-8DE2-D2C93A64645A}"/>
              </a:ext>
            </a:extLst>
          </p:cNvPr>
          <p:cNvCxnSpPr/>
          <p:nvPr/>
        </p:nvCxnSpPr>
        <p:spPr>
          <a:xfrm>
            <a:off x="5067300" y="1360805"/>
            <a:ext cx="1028700" cy="267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 Box 18">
            <a:extLst>
              <a:ext uri="{FF2B5EF4-FFF2-40B4-BE49-F238E27FC236}">
                <a16:creationId xmlns:a16="http://schemas.microsoft.com/office/drawing/2014/main" id="{AB7765D9-D14C-4546-BA25-A6740AF0C759}"/>
              </a:ext>
            </a:extLst>
          </p:cNvPr>
          <p:cNvSpPr txBox="1"/>
          <p:nvPr/>
        </p:nvSpPr>
        <p:spPr>
          <a:xfrm>
            <a:off x="5410200" y="1249680"/>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1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has-a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6">
            <a:extLst>
              <a:ext uri="{FF2B5EF4-FFF2-40B4-BE49-F238E27FC236}">
                <a16:creationId xmlns:a16="http://schemas.microsoft.com/office/drawing/2014/main" id="{9E0B4E4A-76F5-4653-A80E-195F547BAF46}"/>
              </a:ext>
            </a:extLst>
          </p:cNvPr>
          <p:cNvSpPr txBox="1"/>
          <p:nvPr/>
        </p:nvSpPr>
        <p:spPr>
          <a:xfrm>
            <a:off x="801053" y="782002"/>
            <a:ext cx="1028700" cy="12579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800"/>
              </a:spcAft>
            </a:pPr>
            <a:r>
              <a:rPr lang="en-US" sz="7200" b="1">
                <a:solidFill>
                  <a:srgbClr val="C00000"/>
                </a:solidFill>
                <a:effectLst/>
                <a:latin typeface="Bradley Hand ITC" panose="03070402050302030203" pitchFamily="66" charset="0"/>
                <a:ea typeface="Calibri" panose="020F0502020204030204" pitchFamily="34" charset="0"/>
                <a:cs typeface="Times New Roman" panose="02020603050405020304" pitchFamily="18"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 Box 18">
            <a:extLst>
              <a:ext uri="{FF2B5EF4-FFF2-40B4-BE49-F238E27FC236}">
                <a16:creationId xmlns:a16="http://schemas.microsoft.com/office/drawing/2014/main" id="{85B354B7-5ED7-4C5A-BC36-49EE59A03AD7}"/>
              </a:ext>
            </a:extLst>
          </p:cNvPr>
          <p:cNvSpPr txBox="1"/>
          <p:nvPr/>
        </p:nvSpPr>
        <p:spPr>
          <a:xfrm>
            <a:off x="801053" y="762317"/>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Token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 name="Picture 25">
            <a:extLst>
              <a:ext uri="{FF2B5EF4-FFF2-40B4-BE49-F238E27FC236}">
                <a16:creationId xmlns:a16="http://schemas.microsoft.com/office/drawing/2014/main" id="{3F9EB467-8B1C-42CE-996B-F750AD5FB76E}"/>
              </a:ext>
            </a:extLst>
          </p:cNvPr>
          <p:cNvPicPr/>
          <p:nvPr/>
        </p:nvPicPr>
        <p:blipFill>
          <a:blip r:embed="rId3"/>
          <a:stretch>
            <a:fillRect/>
          </a:stretch>
        </p:blipFill>
        <p:spPr>
          <a:xfrm>
            <a:off x="2172653" y="1545907"/>
            <a:ext cx="506730" cy="960120"/>
          </a:xfrm>
          <a:prstGeom prst="rect">
            <a:avLst/>
          </a:prstGeom>
        </p:spPr>
      </p:pic>
      <p:pic>
        <p:nvPicPr>
          <p:cNvPr id="27" name="Picture 26">
            <a:extLst>
              <a:ext uri="{FF2B5EF4-FFF2-40B4-BE49-F238E27FC236}">
                <a16:creationId xmlns:a16="http://schemas.microsoft.com/office/drawing/2014/main" id="{A2C0608F-EF2E-49F1-9D00-95197B80F1D1}"/>
              </a:ext>
            </a:extLst>
          </p:cNvPr>
          <p:cNvPicPr/>
          <p:nvPr/>
        </p:nvPicPr>
        <p:blipFill>
          <a:blip r:embed="rId3"/>
          <a:stretch>
            <a:fillRect/>
          </a:stretch>
        </p:blipFill>
        <p:spPr>
          <a:xfrm>
            <a:off x="2172653" y="3266757"/>
            <a:ext cx="506730" cy="960120"/>
          </a:xfrm>
          <a:prstGeom prst="rect">
            <a:avLst/>
          </a:prstGeom>
        </p:spPr>
      </p:pic>
      <p:sp>
        <p:nvSpPr>
          <p:cNvPr id="28" name="Text Box 16">
            <a:extLst>
              <a:ext uri="{FF2B5EF4-FFF2-40B4-BE49-F238E27FC236}">
                <a16:creationId xmlns:a16="http://schemas.microsoft.com/office/drawing/2014/main" id="{87674976-84FB-4EC2-B825-0D5AAF656D44}"/>
              </a:ext>
            </a:extLst>
          </p:cNvPr>
          <p:cNvSpPr txBox="1"/>
          <p:nvPr/>
        </p:nvSpPr>
        <p:spPr>
          <a:xfrm>
            <a:off x="686753" y="2839402"/>
            <a:ext cx="1028700" cy="12579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7200" b="1">
                <a:solidFill>
                  <a:srgbClr val="00B050"/>
                </a:solidFill>
                <a:effectLst/>
                <a:latin typeface="Bradley Hand ITC" panose="03070402050302030203" pitchFamily="66" charset="0"/>
                <a:ea typeface="Calibri" panose="020F0502020204030204" pitchFamily="34" charset="0"/>
                <a:cs typeface="Times New Roman" panose="02020603050405020304" pitchFamily="18" charset="0"/>
              </a:rPr>
              <a:t>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18">
            <a:extLst>
              <a:ext uri="{FF2B5EF4-FFF2-40B4-BE49-F238E27FC236}">
                <a16:creationId xmlns:a16="http://schemas.microsoft.com/office/drawing/2014/main" id="{64EFFE8A-329D-46AE-8B76-063ADB289665}"/>
              </a:ext>
            </a:extLst>
          </p:cNvPr>
          <p:cNvSpPr txBox="1"/>
          <p:nvPr/>
        </p:nvSpPr>
        <p:spPr>
          <a:xfrm>
            <a:off x="2515553" y="1323657"/>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Player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18">
            <a:extLst>
              <a:ext uri="{FF2B5EF4-FFF2-40B4-BE49-F238E27FC236}">
                <a16:creationId xmlns:a16="http://schemas.microsoft.com/office/drawing/2014/main" id="{5F8E789B-0112-44E2-B76A-7FB5BF68566C}"/>
              </a:ext>
            </a:extLst>
          </p:cNvPr>
          <p:cNvSpPr txBox="1"/>
          <p:nvPr/>
        </p:nvSpPr>
        <p:spPr>
          <a:xfrm>
            <a:off x="2448878" y="3059112"/>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Player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B628780F-8C8B-425F-AB99-5BD353851EED}"/>
              </a:ext>
            </a:extLst>
          </p:cNvPr>
          <p:cNvCxnSpPr/>
          <p:nvPr/>
        </p:nvCxnSpPr>
        <p:spPr>
          <a:xfrm flipH="1" flipV="1">
            <a:off x="1486853" y="1657032"/>
            <a:ext cx="571500" cy="267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752C39F-91CC-496B-9FF3-0F1107AEADB4}"/>
              </a:ext>
            </a:extLst>
          </p:cNvPr>
          <p:cNvCxnSpPr/>
          <p:nvPr/>
        </p:nvCxnSpPr>
        <p:spPr>
          <a:xfrm flipH="1" flipV="1">
            <a:off x="1486853" y="3525202"/>
            <a:ext cx="609600" cy="134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208CC88-A4CA-4489-8A41-4E65F63B09FA}"/>
              </a:ext>
            </a:extLst>
          </p:cNvPr>
          <p:cNvCxnSpPr>
            <a:cxnSpLocks/>
          </p:cNvCxnSpPr>
          <p:nvPr/>
        </p:nvCxnSpPr>
        <p:spPr>
          <a:xfrm flipV="1">
            <a:off x="2826068" y="2836862"/>
            <a:ext cx="1584007" cy="82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DB6B96A-8E28-494B-89E1-A60EB2F51434}"/>
              </a:ext>
            </a:extLst>
          </p:cNvPr>
          <p:cNvCxnSpPr>
            <a:cxnSpLocks/>
          </p:cNvCxnSpPr>
          <p:nvPr/>
        </p:nvCxnSpPr>
        <p:spPr>
          <a:xfrm>
            <a:off x="2772728" y="1971675"/>
            <a:ext cx="1637347" cy="534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 Box 18">
            <a:extLst>
              <a:ext uri="{FF2B5EF4-FFF2-40B4-BE49-F238E27FC236}">
                <a16:creationId xmlns:a16="http://schemas.microsoft.com/office/drawing/2014/main" id="{2260CC7B-2A22-43B2-AA59-7E81BA53AC5F}"/>
              </a:ext>
            </a:extLst>
          </p:cNvPr>
          <p:cNvSpPr txBox="1"/>
          <p:nvPr/>
        </p:nvSpPr>
        <p:spPr>
          <a:xfrm>
            <a:off x="3424238" y="2566020"/>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has-a or uses?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8">
            <a:extLst>
              <a:ext uri="{FF2B5EF4-FFF2-40B4-BE49-F238E27FC236}">
                <a16:creationId xmlns:a16="http://schemas.microsoft.com/office/drawing/2014/main" id="{D4D74965-D66E-4B40-B50B-40520C07375D}"/>
              </a:ext>
            </a:extLst>
          </p:cNvPr>
          <p:cNvSpPr txBox="1"/>
          <p:nvPr/>
        </p:nvSpPr>
        <p:spPr>
          <a:xfrm>
            <a:off x="1216769" y="3720402"/>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has-a or uses?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8">
            <a:extLst>
              <a:ext uri="{FF2B5EF4-FFF2-40B4-BE49-F238E27FC236}">
                <a16:creationId xmlns:a16="http://schemas.microsoft.com/office/drawing/2014/main" id="{88C64B44-73F8-4EAC-8D03-D69D0152FB83}"/>
              </a:ext>
            </a:extLst>
          </p:cNvPr>
          <p:cNvSpPr txBox="1"/>
          <p:nvPr/>
        </p:nvSpPr>
        <p:spPr>
          <a:xfrm>
            <a:off x="1086803" y="1900651"/>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has-a or uses?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634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F72C-8D07-456E-A5C7-23E2907B0234}"/>
              </a:ext>
            </a:extLst>
          </p:cNvPr>
          <p:cNvSpPr>
            <a:spLocks noGrp="1"/>
          </p:cNvSpPr>
          <p:nvPr>
            <p:ph type="title"/>
          </p:nvPr>
        </p:nvSpPr>
        <p:spPr/>
        <p:txBody>
          <a:bodyPr/>
          <a:lstStyle/>
          <a:p>
            <a:r>
              <a:rPr lang="en-US" dirty="0"/>
              <a:t>OO Design</a:t>
            </a:r>
          </a:p>
        </p:txBody>
      </p:sp>
      <p:sp>
        <p:nvSpPr>
          <p:cNvPr id="3" name="Content Placeholder 2">
            <a:extLst>
              <a:ext uri="{FF2B5EF4-FFF2-40B4-BE49-F238E27FC236}">
                <a16:creationId xmlns:a16="http://schemas.microsoft.com/office/drawing/2014/main" id="{18141D10-3F35-4885-848B-C2BF3008967C}"/>
              </a:ext>
            </a:extLst>
          </p:cNvPr>
          <p:cNvSpPr>
            <a:spLocks noGrp="1"/>
          </p:cNvSpPr>
          <p:nvPr>
            <p:ph idx="1"/>
          </p:nvPr>
        </p:nvSpPr>
        <p:spPr/>
        <p:txBody>
          <a:bodyPr/>
          <a:lstStyle/>
          <a:p>
            <a:r>
              <a:rPr lang="en-US" dirty="0"/>
              <a:t>Show the OO design with API only.</a:t>
            </a:r>
          </a:p>
          <a:p>
            <a:r>
              <a:rPr lang="en-US" dirty="0"/>
              <a:t>Write the main logic first</a:t>
            </a:r>
          </a:p>
          <a:p>
            <a:r>
              <a:rPr lang="en-US" dirty="0"/>
              <a:t>Flesh out the objects</a:t>
            </a:r>
          </a:p>
          <a:p>
            <a:r>
              <a:rPr lang="en-US" dirty="0"/>
              <a:t>Write </a:t>
            </a:r>
            <a:r>
              <a:rPr lang="en-US"/>
              <a:t>unit tests</a:t>
            </a:r>
            <a:endParaRPr lang="en-US" dirty="0"/>
          </a:p>
        </p:txBody>
      </p:sp>
      <p:sp>
        <p:nvSpPr>
          <p:cNvPr id="4" name="Slide Number Placeholder 3">
            <a:extLst>
              <a:ext uri="{FF2B5EF4-FFF2-40B4-BE49-F238E27FC236}">
                <a16:creationId xmlns:a16="http://schemas.microsoft.com/office/drawing/2014/main" id="{CD208A9D-F04D-48B5-BEC4-9F92214E9FC2}"/>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Tree>
    <p:extLst>
      <p:ext uri="{BB962C8B-B14F-4D97-AF65-F5344CB8AC3E}">
        <p14:creationId xmlns:p14="http://schemas.microsoft.com/office/powerpoint/2010/main" val="466171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oy&#10;&#10;Description automatically generated">
            <a:extLst>
              <a:ext uri="{FF2B5EF4-FFF2-40B4-BE49-F238E27FC236}">
                <a16:creationId xmlns:a16="http://schemas.microsoft.com/office/drawing/2014/main" id="{28F40AEC-576F-4933-B26D-532471D0FE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535747"/>
            <a:ext cx="3138488" cy="251079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81000" y="982980"/>
            <a:ext cx="6629400" cy="2971800"/>
          </a:xfrm>
        </p:spPr>
        <p:txBody>
          <a:bodyPr/>
          <a:lstStyle/>
          <a:p>
            <a:r>
              <a:rPr lang="en-US" dirty="0" err="1"/>
              <a:t>asdfasdf</a:t>
            </a:r>
            <a:endParaRPr lang="en-US" dirty="0"/>
          </a:p>
        </p:txBody>
      </p:sp>
      <p:sp>
        <p:nvSpPr>
          <p:cNvPr id="4" name="Slide Number Placeholder 3"/>
          <p:cNvSpPr>
            <a:spLocks noGrp="1"/>
          </p:cNvSpPr>
          <p:nvPr>
            <p:ph type="sldNum" sz="quarter" idx="12"/>
          </p:nvPr>
        </p:nvSpPr>
        <p:spPr/>
        <p:txBody>
          <a:bodyPr/>
          <a:lstStyle/>
          <a:p>
            <a:fld id="{B9EA2576-3992-4A7D-AC41-AC0E2BE3E45F}" type="slidenum">
              <a:rPr lang="en-US" smtClean="0"/>
              <a:pPr/>
              <a:t>13</a:t>
            </a:fld>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https://www.amazon.com/Tic-Tac-Autonomous-Playing-Book/dp/1594746877</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3" name="Picture 2">
            <a:extLst>
              <a:ext uri="{FF2B5EF4-FFF2-40B4-BE49-F238E27FC236}">
                <a16:creationId xmlns:a16="http://schemas.microsoft.com/office/drawing/2014/main" id="{8CF14ABD-F225-452B-A5B8-842F9A7F798F}"/>
              </a:ext>
            </a:extLst>
          </p:cNvPr>
          <p:cNvPicPr>
            <a:picLocks noChangeAspect="1"/>
          </p:cNvPicPr>
          <p:nvPr/>
        </p:nvPicPr>
        <p:blipFill>
          <a:blip r:embed="rId4"/>
          <a:stretch>
            <a:fillRect/>
          </a:stretch>
        </p:blipFill>
        <p:spPr>
          <a:xfrm>
            <a:off x="2819400" y="2648118"/>
            <a:ext cx="3685571" cy="2057232"/>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What objects do you see?</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3</a:t>
            </a:fld>
            <a:endParaRPr lang="en-US" dirty="0"/>
          </a:p>
        </p:txBody>
      </p:sp>
      <p:pic>
        <p:nvPicPr>
          <p:cNvPr id="9" name="Picture 8">
            <a:extLst>
              <a:ext uri="{FF2B5EF4-FFF2-40B4-BE49-F238E27FC236}">
                <a16:creationId xmlns:a16="http://schemas.microsoft.com/office/drawing/2014/main" id="{A91315B1-2635-430F-B46B-B2C5426CADAB}"/>
              </a:ext>
            </a:extLst>
          </p:cNvPr>
          <p:cNvPicPr>
            <a:picLocks noChangeAspect="1"/>
          </p:cNvPicPr>
          <p:nvPr/>
        </p:nvPicPr>
        <p:blipFill>
          <a:blip r:embed="rId3"/>
          <a:stretch>
            <a:fillRect/>
          </a:stretch>
        </p:blipFill>
        <p:spPr>
          <a:xfrm>
            <a:off x="2514600" y="1460684"/>
            <a:ext cx="3793894" cy="2215728"/>
          </a:xfrm>
          <a:prstGeom prst="rect">
            <a:avLst/>
          </a:prstGeom>
        </p:spPr>
      </p:pic>
      <p:sp>
        <p:nvSpPr>
          <p:cNvPr id="11" name="TextBox 10">
            <a:extLst>
              <a:ext uri="{FF2B5EF4-FFF2-40B4-BE49-F238E27FC236}">
                <a16:creationId xmlns:a16="http://schemas.microsoft.com/office/drawing/2014/main" id="{934D3BA2-2006-47DD-BCB3-6229E681E85D}"/>
              </a:ext>
            </a:extLst>
          </p:cNvPr>
          <p:cNvSpPr txBox="1"/>
          <p:nvPr/>
        </p:nvSpPr>
        <p:spPr>
          <a:xfrm>
            <a:off x="2453640" y="3818422"/>
            <a:ext cx="1524000" cy="369332"/>
          </a:xfrm>
          <a:prstGeom prst="rect">
            <a:avLst/>
          </a:prstGeom>
          <a:noFill/>
        </p:spPr>
        <p:txBody>
          <a:bodyPr wrap="square" rtlCol="0">
            <a:spAutoFit/>
          </a:bodyPr>
          <a:lstStyle/>
          <a:p>
            <a:r>
              <a:rPr lang="en-US" dirty="0"/>
              <a:t>Game Board</a:t>
            </a:r>
          </a:p>
        </p:txBody>
      </p:sp>
      <p:sp>
        <p:nvSpPr>
          <p:cNvPr id="12" name="TextBox 11">
            <a:extLst>
              <a:ext uri="{FF2B5EF4-FFF2-40B4-BE49-F238E27FC236}">
                <a16:creationId xmlns:a16="http://schemas.microsoft.com/office/drawing/2014/main" id="{85B73C25-9FD1-4C5A-95FF-5FE2B5F3D5D2}"/>
              </a:ext>
            </a:extLst>
          </p:cNvPr>
          <p:cNvSpPr txBox="1"/>
          <p:nvPr/>
        </p:nvSpPr>
        <p:spPr>
          <a:xfrm>
            <a:off x="5136746" y="3818422"/>
            <a:ext cx="822094" cy="369332"/>
          </a:xfrm>
          <a:prstGeom prst="rect">
            <a:avLst/>
          </a:prstGeom>
          <a:noFill/>
        </p:spPr>
        <p:txBody>
          <a:bodyPr wrap="square" rtlCol="0">
            <a:spAutoFit/>
          </a:bodyPr>
          <a:lstStyle/>
          <a:p>
            <a:r>
              <a:rPr lang="en-US" dirty="0"/>
              <a:t>Cells</a:t>
            </a:r>
          </a:p>
        </p:txBody>
      </p:sp>
      <p:sp>
        <p:nvSpPr>
          <p:cNvPr id="13" name="TextBox 12">
            <a:extLst>
              <a:ext uri="{FF2B5EF4-FFF2-40B4-BE49-F238E27FC236}">
                <a16:creationId xmlns:a16="http://schemas.microsoft.com/office/drawing/2014/main" id="{8C29903C-0178-4045-AFF4-9229529C0EA4}"/>
              </a:ext>
            </a:extLst>
          </p:cNvPr>
          <p:cNvSpPr txBox="1"/>
          <p:nvPr/>
        </p:nvSpPr>
        <p:spPr>
          <a:xfrm>
            <a:off x="1170536" y="3024380"/>
            <a:ext cx="1143000" cy="369332"/>
          </a:xfrm>
          <a:prstGeom prst="rect">
            <a:avLst/>
          </a:prstGeom>
          <a:noFill/>
        </p:spPr>
        <p:txBody>
          <a:bodyPr wrap="square" rtlCol="0">
            <a:spAutoFit/>
          </a:bodyPr>
          <a:lstStyle/>
          <a:p>
            <a:r>
              <a:rPr lang="en-US" dirty="0"/>
              <a:t>Tokens</a:t>
            </a:r>
          </a:p>
        </p:txBody>
      </p:sp>
      <p:sp>
        <p:nvSpPr>
          <p:cNvPr id="14" name="TextBox 13">
            <a:extLst>
              <a:ext uri="{FF2B5EF4-FFF2-40B4-BE49-F238E27FC236}">
                <a16:creationId xmlns:a16="http://schemas.microsoft.com/office/drawing/2014/main" id="{2D4B7569-EC6A-4A0D-A0D0-4074B3D2984A}"/>
              </a:ext>
            </a:extLst>
          </p:cNvPr>
          <p:cNvSpPr txBox="1"/>
          <p:nvPr/>
        </p:nvSpPr>
        <p:spPr>
          <a:xfrm>
            <a:off x="3342236" y="599345"/>
            <a:ext cx="1524000" cy="369332"/>
          </a:xfrm>
          <a:prstGeom prst="rect">
            <a:avLst/>
          </a:prstGeom>
          <a:noFill/>
        </p:spPr>
        <p:txBody>
          <a:bodyPr wrap="square" rtlCol="0">
            <a:spAutoFit/>
          </a:bodyPr>
          <a:lstStyle/>
          <a:p>
            <a:r>
              <a:rPr lang="en-US" dirty="0"/>
              <a:t>Two Players</a:t>
            </a:r>
          </a:p>
        </p:txBody>
      </p:sp>
      <p:sp>
        <p:nvSpPr>
          <p:cNvPr id="15" name="TextBox 14">
            <a:extLst>
              <a:ext uri="{FF2B5EF4-FFF2-40B4-BE49-F238E27FC236}">
                <a16:creationId xmlns:a16="http://schemas.microsoft.com/office/drawing/2014/main" id="{7BDB8E8B-31CD-4696-9978-E74035CA5D0B}"/>
              </a:ext>
            </a:extLst>
          </p:cNvPr>
          <p:cNvSpPr txBox="1"/>
          <p:nvPr/>
        </p:nvSpPr>
        <p:spPr>
          <a:xfrm>
            <a:off x="6445220" y="1358909"/>
            <a:ext cx="1143000" cy="461665"/>
          </a:xfrm>
          <a:prstGeom prst="rect">
            <a:avLst/>
          </a:prstGeom>
          <a:noFill/>
        </p:spPr>
        <p:txBody>
          <a:bodyPr wrap="square" rtlCol="0">
            <a:spAutoFit/>
          </a:bodyPr>
          <a:lstStyle/>
          <a:p>
            <a:r>
              <a:rPr lang="en-US" sz="1200" i="1" dirty="0"/>
              <a:t>Relationship! has-a token</a:t>
            </a:r>
          </a:p>
        </p:txBody>
      </p:sp>
      <p:sp>
        <p:nvSpPr>
          <p:cNvPr id="16" name="TextBox 15">
            <a:extLst>
              <a:ext uri="{FF2B5EF4-FFF2-40B4-BE49-F238E27FC236}">
                <a16:creationId xmlns:a16="http://schemas.microsoft.com/office/drawing/2014/main" id="{5097701D-9EEA-4A85-BB61-78167E1A3DE8}"/>
              </a:ext>
            </a:extLst>
          </p:cNvPr>
          <p:cNvSpPr txBox="1"/>
          <p:nvPr/>
        </p:nvSpPr>
        <p:spPr>
          <a:xfrm>
            <a:off x="6591300" y="2827696"/>
            <a:ext cx="1524000" cy="369332"/>
          </a:xfrm>
          <a:prstGeom prst="rect">
            <a:avLst/>
          </a:prstGeom>
          <a:noFill/>
        </p:spPr>
        <p:txBody>
          <a:bodyPr wrap="square" rtlCol="0">
            <a:spAutoFit/>
          </a:bodyPr>
          <a:lstStyle/>
          <a:p>
            <a:r>
              <a:rPr lang="en-US" dirty="0"/>
              <a:t>Timer</a:t>
            </a:r>
          </a:p>
        </p:txBody>
      </p:sp>
      <p:sp>
        <p:nvSpPr>
          <p:cNvPr id="17" name="TextBox 16">
            <a:extLst>
              <a:ext uri="{FF2B5EF4-FFF2-40B4-BE49-F238E27FC236}">
                <a16:creationId xmlns:a16="http://schemas.microsoft.com/office/drawing/2014/main" id="{7D1270FC-98F8-4125-930D-3660FAAC8629}"/>
              </a:ext>
            </a:extLst>
          </p:cNvPr>
          <p:cNvSpPr txBox="1"/>
          <p:nvPr/>
        </p:nvSpPr>
        <p:spPr>
          <a:xfrm>
            <a:off x="1371600" y="2351196"/>
            <a:ext cx="1524000" cy="369332"/>
          </a:xfrm>
          <a:prstGeom prst="rect">
            <a:avLst/>
          </a:prstGeom>
          <a:noFill/>
        </p:spPr>
        <p:txBody>
          <a:bodyPr wrap="square" rtlCol="0">
            <a:spAutoFit/>
          </a:bodyPr>
          <a:lstStyle/>
          <a:p>
            <a:r>
              <a:rPr lang="en-US" dirty="0"/>
              <a:t>Grass</a:t>
            </a:r>
          </a:p>
        </p:txBody>
      </p:sp>
      <p:sp>
        <p:nvSpPr>
          <p:cNvPr id="18" name="TextBox 17">
            <a:extLst>
              <a:ext uri="{FF2B5EF4-FFF2-40B4-BE49-F238E27FC236}">
                <a16:creationId xmlns:a16="http://schemas.microsoft.com/office/drawing/2014/main" id="{7F0D29A0-B8E9-4BD2-A4FE-49A6E2997097}"/>
              </a:ext>
            </a:extLst>
          </p:cNvPr>
          <p:cNvSpPr txBox="1"/>
          <p:nvPr/>
        </p:nvSpPr>
        <p:spPr>
          <a:xfrm>
            <a:off x="1524000" y="1572352"/>
            <a:ext cx="1524000" cy="369332"/>
          </a:xfrm>
          <a:prstGeom prst="rect">
            <a:avLst/>
          </a:prstGeom>
          <a:noFill/>
        </p:spPr>
        <p:txBody>
          <a:bodyPr wrap="square" rtlCol="0">
            <a:spAutoFit/>
          </a:bodyPr>
          <a:lstStyle/>
          <a:p>
            <a:r>
              <a:rPr lang="en-US" dirty="0"/>
              <a:t>Tree</a:t>
            </a:r>
          </a:p>
        </p:txBody>
      </p:sp>
      <p:sp>
        <p:nvSpPr>
          <p:cNvPr id="19" name="TextBox 18">
            <a:extLst>
              <a:ext uri="{FF2B5EF4-FFF2-40B4-BE49-F238E27FC236}">
                <a16:creationId xmlns:a16="http://schemas.microsoft.com/office/drawing/2014/main" id="{50381AC2-45D4-49D9-9F20-E4447395F617}"/>
              </a:ext>
            </a:extLst>
          </p:cNvPr>
          <p:cNvSpPr txBox="1"/>
          <p:nvPr/>
        </p:nvSpPr>
        <p:spPr>
          <a:xfrm>
            <a:off x="5958407" y="1054191"/>
            <a:ext cx="1524000" cy="369332"/>
          </a:xfrm>
          <a:prstGeom prst="rect">
            <a:avLst/>
          </a:prstGeom>
          <a:noFill/>
        </p:spPr>
        <p:txBody>
          <a:bodyPr wrap="square" rtlCol="0">
            <a:spAutoFit/>
          </a:bodyPr>
          <a:lstStyle/>
          <a:p>
            <a:r>
              <a:rPr lang="en-US" dirty="0"/>
              <a:t>Hat</a:t>
            </a:r>
          </a:p>
        </p:txBody>
      </p:sp>
      <p:sp>
        <p:nvSpPr>
          <p:cNvPr id="20" name="TextBox 19">
            <a:extLst>
              <a:ext uri="{FF2B5EF4-FFF2-40B4-BE49-F238E27FC236}">
                <a16:creationId xmlns:a16="http://schemas.microsoft.com/office/drawing/2014/main" id="{96BDBE6C-7A7A-4163-AA38-1283374AE9C0}"/>
              </a:ext>
            </a:extLst>
          </p:cNvPr>
          <p:cNvSpPr txBox="1"/>
          <p:nvPr/>
        </p:nvSpPr>
        <p:spPr>
          <a:xfrm>
            <a:off x="6629400" y="3339732"/>
            <a:ext cx="1524000" cy="369332"/>
          </a:xfrm>
          <a:prstGeom prst="rect">
            <a:avLst/>
          </a:prstGeom>
          <a:noFill/>
        </p:spPr>
        <p:txBody>
          <a:bodyPr wrap="square" rtlCol="0">
            <a:spAutoFit/>
          </a:bodyPr>
          <a:lstStyle/>
          <a:p>
            <a:r>
              <a:rPr lang="en-US" dirty="0"/>
              <a:t>Shoes</a:t>
            </a:r>
          </a:p>
        </p:txBody>
      </p:sp>
      <p:cxnSp>
        <p:nvCxnSpPr>
          <p:cNvPr id="22" name="Straight Arrow Connector 21">
            <a:extLst>
              <a:ext uri="{FF2B5EF4-FFF2-40B4-BE49-F238E27FC236}">
                <a16:creationId xmlns:a16="http://schemas.microsoft.com/office/drawing/2014/main" id="{8C773B6A-8784-47BD-925E-9BA2BBD65A3E}"/>
              </a:ext>
            </a:extLst>
          </p:cNvPr>
          <p:cNvCxnSpPr/>
          <p:nvPr/>
        </p:nvCxnSpPr>
        <p:spPr>
          <a:xfrm flipV="1">
            <a:off x="2072640" y="1629521"/>
            <a:ext cx="883920" cy="142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82CD23-57CD-4A9F-BF7A-F1031C547EAD}"/>
              </a:ext>
            </a:extLst>
          </p:cNvPr>
          <p:cNvCxnSpPr>
            <a:cxnSpLocks/>
          </p:cNvCxnSpPr>
          <p:nvPr/>
        </p:nvCxnSpPr>
        <p:spPr>
          <a:xfrm flipV="1">
            <a:off x="2057400" y="2249778"/>
            <a:ext cx="899160" cy="291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2436CCC-BC58-44A3-9730-8B06DD413776}"/>
              </a:ext>
            </a:extLst>
          </p:cNvPr>
          <p:cNvCxnSpPr>
            <a:cxnSpLocks/>
          </p:cNvCxnSpPr>
          <p:nvPr/>
        </p:nvCxnSpPr>
        <p:spPr>
          <a:xfrm>
            <a:off x="2008736" y="3220908"/>
            <a:ext cx="1008784" cy="25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2CE460F-6FFA-4170-B813-31EED9A44050}"/>
              </a:ext>
            </a:extLst>
          </p:cNvPr>
          <p:cNvCxnSpPr>
            <a:cxnSpLocks/>
          </p:cNvCxnSpPr>
          <p:nvPr/>
        </p:nvCxnSpPr>
        <p:spPr>
          <a:xfrm>
            <a:off x="2001116" y="3220908"/>
            <a:ext cx="1808884" cy="291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E478CE-1064-460B-90E0-8606A53B2D0D}"/>
              </a:ext>
            </a:extLst>
          </p:cNvPr>
          <p:cNvCxnSpPr>
            <a:cxnSpLocks/>
          </p:cNvCxnSpPr>
          <p:nvPr/>
        </p:nvCxnSpPr>
        <p:spPr>
          <a:xfrm flipV="1">
            <a:off x="3097530" y="3523306"/>
            <a:ext cx="407670" cy="3401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CEA270-5228-4E30-A9C4-40AE66F2712A}"/>
              </a:ext>
            </a:extLst>
          </p:cNvPr>
          <p:cNvCxnSpPr>
            <a:cxnSpLocks/>
          </p:cNvCxnSpPr>
          <p:nvPr/>
        </p:nvCxnSpPr>
        <p:spPr>
          <a:xfrm flipH="1" flipV="1">
            <a:off x="5212080" y="3314700"/>
            <a:ext cx="289560" cy="50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6F477D0-4148-4D60-8D96-5DE83DCE4634}"/>
              </a:ext>
            </a:extLst>
          </p:cNvPr>
          <p:cNvCxnSpPr>
            <a:cxnSpLocks/>
            <a:stCxn id="19" idx="1"/>
          </p:cNvCxnSpPr>
          <p:nvPr/>
        </p:nvCxnSpPr>
        <p:spPr>
          <a:xfrm flipH="1">
            <a:off x="4671061" y="1238857"/>
            <a:ext cx="1287346" cy="5366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CB0DDBA-334D-4BED-A9FF-B3BCA3866FDC}"/>
              </a:ext>
            </a:extLst>
          </p:cNvPr>
          <p:cNvCxnSpPr>
            <a:cxnSpLocks/>
          </p:cNvCxnSpPr>
          <p:nvPr/>
        </p:nvCxnSpPr>
        <p:spPr>
          <a:xfrm>
            <a:off x="3566160" y="923674"/>
            <a:ext cx="906781" cy="801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8CD54C5-7900-401D-ACD4-5A62B9866B71}"/>
              </a:ext>
            </a:extLst>
          </p:cNvPr>
          <p:cNvCxnSpPr>
            <a:cxnSpLocks/>
          </p:cNvCxnSpPr>
          <p:nvPr/>
        </p:nvCxnSpPr>
        <p:spPr>
          <a:xfrm>
            <a:off x="3566160" y="923674"/>
            <a:ext cx="553922" cy="848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4AED6A-EAF0-455E-8684-3C85F236210B}"/>
              </a:ext>
            </a:extLst>
          </p:cNvPr>
          <p:cNvCxnSpPr>
            <a:cxnSpLocks/>
            <a:stCxn id="15" idx="1"/>
          </p:cNvCxnSpPr>
          <p:nvPr/>
        </p:nvCxnSpPr>
        <p:spPr>
          <a:xfrm flipH="1">
            <a:off x="5279362" y="1589742"/>
            <a:ext cx="1165858" cy="6133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FE6294-BAB9-4DE5-A70D-15AF697A2077}"/>
              </a:ext>
            </a:extLst>
          </p:cNvPr>
          <p:cNvCxnSpPr>
            <a:cxnSpLocks/>
            <a:stCxn id="16" idx="1"/>
          </p:cNvCxnSpPr>
          <p:nvPr/>
        </p:nvCxnSpPr>
        <p:spPr>
          <a:xfrm flipH="1" flipV="1">
            <a:off x="5715002" y="2628902"/>
            <a:ext cx="876298" cy="3834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D53E3DA-A386-4BE7-A340-D6601279E66C}"/>
              </a:ext>
            </a:extLst>
          </p:cNvPr>
          <p:cNvCxnSpPr>
            <a:cxnSpLocks/>
          </p:cNvCxnSpPr>
          <p:nvPr/>
        </p:nvCxnSpPr>
        <p:spPr>
          <a:xfrm flipH="1" flipV="1">
            <a:off x="6098944" y="3204818"/>
            <a:ext cx="538076" cy="3184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6DAFF6-65BE-45C1-9F79-BAC46B6D7811}"/>
              </a:ext>
            </a:extLst>
          </p:cNvPr>
          <p:cNvSpPr txBox="1"/>
          <p:nvPr/>
        </p:nvSpPr>
        <p:spPr>
          <a:xfrm>
            <a:off x="5356860" y="4122315"/>
            <a:ext cx="2948940" cy="461665"/>
          </a:xfrm>
          <a:prstGeom prst="rect">
            <a:avLst/>
          </a:prstGeom>
          <a:noFill/>
        </p:spPr>
        <p:txBody>
          <a:bodyPr wrap="square" rtlCol="0">
            <a:spAutoFit/>
          </a:bodyPr>
          <a:lstStyle/>
          <a:p>
            <a:pPr marL="171450" indent="-171450">
              <a:buFontTx/>
              <a:buChar char="-"/>
            </a:pPr>
            <a:r>
              <a:rPr lang="en-US" sz="1200" dirty="0">
                <a:solidFill>
                  <a:schemeClr val="accent1"/>
                </a:solidFill>
              </a:rPr>
              <a:t>Relationship! Can have zero or one token</a:t>
            </a:r>
          </a:p>
          <a:p>
            <a:pPr marL="171450" indent="-171450">
              <a:buFontTx/>
              <a:buChar char="-"/>
            </a:pPr>
            <a:r>
              <a:rPr lang="en-US" sz="1200" dirty="0">
                <a:solidFill>
                  <a:schemeClr val="accent1"/>
                </a:solidFill>
              </a:rPr>
              <a:t>Can’t change during play</a:t>
            </a:r>
          </a:p>
        </p:txBody>
      </p:sp>
      <p:sp>
        <p:nvSpPr>
          <p:cNvPr id="49" name="TextBox 48">
            <a:extLst>
              <a:ext uri="{FF2B5EF4-FFF2-40B4-BE49-F238E27FC236}">
                <a16:creationId xmlns:a16="http://schemas.microsoft.com/office/drawing/2014/main" id="{4B2A214C-710C-46AE-8C03-1F76CA34A924}"/>
              </a:ext>
            </a:extLst>
          </p:cNvPr>
          <p:cNvSpPr txBox="1"/>
          <p:nvPr/>
        </p:nvSpPr>
        <p:spPr>
          <a:xfrm>
            <a:off x="2586990" y="4120348"/>
            <a:ext cx="2279246" cy="646331"/>
          </a:xfrm>
          <a:prstGeom prst="rect">
            <a:avLst/>
          </a:prstGeom>
          <a:noFill/>
        </p:spPr>
        <p:txBody>
          <a:bodyPr wrap="square" rtlCol="0">
            <a:spAutoFit/>
          </a:bodyPr>
          <a:lstStyle/>
          <a:p>
            <a:pPr marL="171450" indent="-171450">
              <a:buFontTx/>
              <a:buChar char="-"/>
            </a:pPr>
            <a:r>
              <a:rPr lang="en-US" sz="1200" dirty="0">
                <a:solidFill>
                  <a:schemeClr val="accent1"/>
                </a:solidFill>
              </a:rPr>
              <a:t>Exactly 9 cells</a:t>
            </a:r>
          </a:p>
          <a:p>
            <a:pPr marL="171450" indent="-171450">
              <a:buFontTx/>
              <a:buChar char="-"/>
            </a:pPr>
            <a:r>
              <a:rPr lang="en-US" sz="1200" dirty="0">
                <a:solidFill>
                  <a:schemeClr val="accent1"/>
                </a:solidFill>
              </a:rPr>
              <a:t>Starts empty</a:t>
            </a:r>
          </a:p>
          <a:p>
            <a:pPr marL="171450" indent="-171450">
              <a:buFontTx/>
              <a:buChar char="-"/>
            </a:pPr>
            <a:r>
              <a:rPr lang="en-US" sz="1200" dirty="0">
                <a:solidFill>
                  <a:schemeClr val="accent1"/>
                </a:solidFill>
              </a:rPr>
              <a:t>Rules about wins and tie</a:t>
            </a:r>
          </a:p>
        </p:txBody>
      </p:sp>
      <p:sp>
        <p:nvSpPr>
          <p:cNvPr id="50" name="TextBox 49">
            <a:extLst>
              <a:ext uri="{FF2B5EF4-FFF2-40B4-BE49-F238E27FC236}">
                <a16:creationId xmlns:a16="http://schemas.microsoft.com/office/drawing/2014/main" id="{904A4075-D8F9-40D0-BA2C-728712DBD952}"/>
              </a:ext>
            </a:extLst>
          </p:cNvPr>
          <p:cNvSpPr txBox="1"/>
          <p:nvPr/>
        </p:nvSpPr>
        <p:spPr>
          <a:xfrm>
            <a:off x="1249161" y="3321990"/>
            <a:ext cx="1519151" cy="276999"/>
          </a:xfrm>
          <a:prstGeom prst="rect">
            <a:avLst/>
          </a:prstGeom>
          <a:noFill/>
        </p:spPr>
        <p:txBody>
          <a:bodyPr wrap="square" rtlCol="0">
            <a:spAutoFit/>
          </a:bodyPr>
          <a:lstStyle/>
          <a:p>
            <a:pPr marL="171450" indent="-171450">
              <a:buFontTx/>
              <a:buChar char="-"/>
            </a:pPr>
            <a:r>
              <a:rPr lang="en-US" sz="1200" dirty="0">
                <a:solidFill>
                  <a:schemeClr val="accent1"/>
                </a:solidFill>
              </a:rPr>
              <a:t>Exactly 2 kinds</a:t>
            </a:r>
          </a:p>
        </p:txBody>
      </p:sp>
      <p:sp>
        <p:nvSpPr>
          <p:cNvPr id="51" name="TextBox 50">
            <a:extLst>
              <a:ext uri="{FF2B5EF4-FFF2-40B4-BE49-F238E27FC236}">
                <a16:creationId xmlns:a16="http://schemas.microsoft.com/office/drawing/2014/main" id="{AC0BCF47-464C-4AA1-843F-4912D3E18CA6}"/>
              </a:ext>
            </a:extLst>
          </p:cNvPr>
          <p:cNvSpPr txBox="1"/>
          <p:nvPr/>
        </p:nvSpPr>
        <p:spPr>
          <a:xfrm>
            <a:off x="6413702" y="1757018"/>
            <a:ext cx="2279246" cy="461665"/>
          </a:xfrm>
          <a:prstGeom prst="rect">
            <a:avLst/>
          </a:prstGeom>
          <a:noFill/>
        </p:spPr>
        <p:txBody>
          <a:bodyPr wrap="square" rtlCol="0">
            <a:spAutoFit/>
          </a:bodyPr>
          <a:lstStyle/>
          <a:p>
            <a:pPr marL="171450" indent="-171450">
              <a:buFontTx/>
              <a:buChar char="-"/>
            </a:pPr>
            <a:r>
              <a:rPr lang="en-US" sz="1200" dirty="0">
                <a:solidFill>
                  <a:schemeClr val="accent1"/>
                </a:solidFill>
              </a:rPr>
              <a:t>Technically 4 or 5 of the same</a:t>
            </a:r>
          </a:p>
          <a:p>
            <a:pPr marL="171450" indent="-171450">
              <a:buFontTx/>
              <a:buChar char="-"/>
            </a:pPr>
            <a:r>
              <a:rPr lang="en-US" sz="1200" dirty="0">
                <a:solidFill>
                  <a:schemeClr val="accent1"/>
                </a:solidFill>
              </a:rPr>
              <a:t>Individual tokens aren’t unique</a:t>
            </a:r>
          </a:p>
        </p:txBody>
      </p:sp>
      <p:sp>
        <p:nvSpPr>
          <p:cNvPr id="53" name="TextBox 52">
            <a:extLst>
              <a:ext uri="{FF2B5EF4-FFF2-40B4-BE49-F238E27FC236}">
                <a16:creationId xmlns:a16="http://schemas.microsoft.com/office/drawing/2014/main" id="{74FFC866-DED0-484C-9AA2-A4BAA86E47D0}"/>
              </a:ext>
            </a:extLst>
          </p:cNvPr>
          <p:cNvSpPr txBox="1"/>
          <p:nvPr/>
        </p:nvSpPr>
        <p:spPr>
          <a:xfrm>
            <a:off x="3810000" y="878248"/>
            <a:ext cx="2279246" cy="276999"/>
          </a:xfrm>
          <a:prstGeom prst="rect">
            <a:avLst/>
          </a:prstGeom>
          <a:noFill/>
        </p:spPr>
        <p:txBody>
          <a:bodyPr wrap="square" rtlCol="0">
            <a:spAutoFit/>
          </a:bodyPr>
          <a:lstStyle/>
          <a:p>
            <a:pPr marL="171450" indent="-171450">
              <a:buFontTx/>
              <a:buChar char="-"/>
            </a:pPr>
            <a:r>
              <a:rPr lang="en-US" sz="1200" dirty="0">
                <a:solidFill>
                  <a:schemeClr val="accent1"/>
                </a:solidFill>
              </a:rPr>
              <a:t>Computer, human, others?</a:t>
            </a:r>
          </a:p>
        </p:txBody>
      </p:sp>
    </p:spTree>
    <p:extLst>
      <p:ext uri="{BB962C8B-B14F-4D97-AF65-F5344CB8AC3E}">
        <p14:creationId xmlns:p14="http://schemas.microsoft.com/office/powerpoint/2010/main" val="3571771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53E-AF5F-4E52-87B9-84C0EBC6D551}"/>
              </a:ext>
            </a:extLst>
          </p:cNvPr>
          <p:cNvSpPr>
            <a:spLocks noGrp="1"/>
          </p:cNvSpPr>
          <p:nvPr>
            <p:ph type="title"/>
          </p:nvPr>
        </p:nvSpPr>
        <p:spPr/>
        <p:txBody>
          <a:bodyPr/>
          <a:lstStyle/>
          <a:p>
            <a:r>
              <a:rPr lang="en-US" dirty="0"/>
              <a:t>K.I.S.S</a:t>
            </a:r>
          </a:p>
        </p:txBody>
      </p:sp>
      <p:sp>
        <p:nvSpPr>
          <p:cNvPr id="4" name="Slide Number Placeholder 3">
            <a:extLst>
              <a:ext uri="{FF2B5EF4-FFF2-40B4-BE49-F238E27FC236}">
                <a16:creationId xmlns:a16="http://schemas.microsoft.com/office/drawing/2014/main" id="{4F14DF11-2B60-4F6C-AA2D-5A08BD03053A}"/>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Rectangle 4">
            <a:extLst>
              <a:ext uri="{FF2B5EF4-FFF2-40B4-BE49-F238E27FC236}">
                <a16:creationId xmlns:a16="http://schemas.microsoft.com/office/drawing/2014/main" id="{8A62A691-941B-45FE-B60A-AB29BC4D1C3E}"/>
              </a:ext>
            </a:extLst>
          </p:cNvPr>
          <p:cNvSpPr/>
          <p:nvPr/>
        </p:nvSpPr>
        <p:spPr>
          <a:xfrm>
            <a:off x="381000" y="746875"/>
            <a:ext cx="3352800" cy="2059538"/>
          </a:xfrm>
          <a:prstGeom prst="rect">
            <a:avLst/>
          </a:prstGeom>
        </p:spPr>
        <p:txBody>
          <a:bodyPr wrap="square">
            <a:spAutoFit/>
          </a:bodyPr>
          <a:lstStyle/>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Forever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1 for their move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an X on the board there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empty space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2 for their move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an O on the board there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empty space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D05ED96C-BE49-4AC2-9CDC-9D77611FE257}"/>
              </a:ext>
            </a:extLst>
          </p:cNvPr>
          <p:cNvSpPr/>
          <p:nvPr/>
        </p:nvSpPr>
        <p:spPr>
          <a:xfrm>
            <a:off x="4157209" y="1740358"/>
            <a:ext cx="3733800" cy="1268232"/>
          </a:xfrm>
          <a:prstGeom prst="rect">
            <a:avLst/>
          </a:prstGeom>
        </p:spPr>
        <p:txBody>
          <a:bodyPr wrap="square">
            <a:spAutoFit/>
          </a:bodyPr>
          <a:lstStyle/>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Forever</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over 1 and 2</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N for their move</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token N on the board there</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empty space</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CA3731F5-8C87-485B-BAD3-4E565D2F89A3}"/>
              </a:ext>
            </a:extLst>
          </p:cNvPr>
          <p:cNvSpPr/>
          <p:nvPr/>
        </p:nvSpPr>
        <p:spPr>
          <a:xfrm>
            <a:off x="708328" y="1942536"/>
            <a:ext cx="2698143" cy="8638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2A3AD1-507F-4E9C-B072-AFD3C0D7970D}"/>
              </a:ext>
            </a:extLst>
          </p:cNvPr>
          <p:cNvSpPr/>
          <p:nvPr/>
        </p:nvSpPr>
        <p:spPr>
          <a:xfrm>
            <a:off x="708328" y="986063"/>
            <a:ext cx="2698143" cy="818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10E11B-4132-4A40-A3C3-05088853D181}"/>
              </a:ext>
            </a:extLst>
          </p:cNvPr>
          <p:cNvSpPr/>
          <p:nvPr/>
        </p:nvSpPr>
        <p:spPr>
          <a:xfrm>
            <a:off x="1807598" y="924007"/>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3AAE0C-505E-423B-B7D5-B0242B64E44C}"/>
              </a:ext>
            </a:extLst>
          </p:cNvPr>
          <p:cNvSpPr/>
          <p:nvPr/>
        </p:nvSpPr>
        <p:spPr>
          <a:xfrm>
            <a:off x="1459066" y="1108212"/>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40AA53-97D1-46B0-AE7F-601BD43CBD15}"/>
              </a:ext>
            </a:extLst>
          </p:cNvPr>
          <p:cNvSpPr/>
          <p:nvPr/>
        </p:nvSpPr>
        <p:spPr>
          <a:xfrm>
            <a:off x="1800971" y="1903342"/>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B13871E-5DBE-4F1B-8422-DE2E82BEED25}"/>
              </a:ext>
            </a:extLst>
          </p:cNvPr>
          <p:cNvSpPr/>
          <p:nvPr/>
        </p:nvSpPr>
        <p:spPr>
          <a:xfrm>
            <a:off x="1459066" y="2114550"/>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9BE4C0C-47F0-4C5B-86CF-A301F26CA1B1}"/>
              </a:ext>
            </a:extLst>
          </p:cNvPr>
          <p:cNvSpPr/>
          <p:nvPr/>
        </p:nvSpPr>
        <p:spPr>
          <a:xfrm>
            <a:off x="2514600" y="3381911"/>
            <a:ext cx="4724400" cy="1323439"/>
          </a:xfrm>
          <a:prstGeom prst="rect">
            <a:avLst/>
          </a:prstGeom>
        </p:spPr>
        <p:txBody>
          <a:bodyPr wrap="square">
            <a:spAutoFit/>
          </a:bodyPr>
          <a:lstStyle/>
          <a:p>
            <a:r>
              <a:rPr lang="en-US" sz="1600" dirty="0">
                <a:solidFill>
                  <a:srgbClr val="008040"/>
                </a:solidFill>
                <a:latin typeface="Consolas" panose="020B0609020204030204" pitchFamily="49" charset="0"/>
              </a:rPr>
              <a:t># Loop Forever</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Loop over 1 and 2</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Ask player N for their move</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Put token N on the board there</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Check board status</a:t>
            </a:r>
            <a:endParaRPr lang="en-US" sz="1600" dirty="0">
              <a:latin typeface="Consolas" panose="020B0609020204030204" pitchFamily="49" charset="0"/>
            </a:endParaRPr>
          </a:p>
        </p:txBody>
      </p:sp>
      <p:sp>
        <p:nvSpPr>
          <p:cNvPr id="17" name="Rectangle 16">
            <a:extLst>
              <a:ext uri="{FF2B5EF4-FFF2-40B4-BE49-F238E27FC236}">
                <a16:creationId xmlns:a16="http://schemas.microsoft.com/office/drawing/2014/main" id="{8EE01AA7-C544-454D-878F-FCF1CFB6879B}"/>
              </a:ext>
            </a:extLst>
          </p:cNvPr>
          <p:cNvSpPr/>
          <p:nvPr/>
        </p:nvSpPr>
        <p:spPr>
          <a:xfrm>
            <a:off x="4876800" y="2581507"/>
            <a:ext cx="2057399"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4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animEffect transition="in" filter="fade">
                                      <p:cBhvr>
                                        <p:cTn id="7" dur="500"/>
                                        <p:tgtEl>
                                          <p:spTgt spid="5">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P spid="15" grpId="0" animBg="1"/>
      <p:bldP spid="16"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FF97-CC08-4B89-89EA-F0E6764466CD}"/>
              </a:ext>
            </a:extLst>
          </p:cNvPr>
          <p:cNvSpPr>
            <a:spLocks noGrp="1"/>
          </p:cNvSpPr>
          <p:nvPr>
            <p:ph type="title"/>
          </p:nvPr>
        </p:nvSpPr>
        <p:spPr>
          <a:xfrm>
            <a:off x="76200" y="57151"/>
            <a:ext cx="7010400" cy="609600"/>
          </a:xfrm>
        </p:spPr>
        <p:txBody>
          <a:bodyPr/>
          <a:lstStyle/>
          <a:p>
            <a:r>
              <a:rPr lang="en-US" dirty="0"/>
              <a:t>Functions</a:t>
            </a:r>
          </a:p>
        </p:txBody>
      </p:sp>
      <p:sp>
        <p:nvSpPr>
          <p:cNvPr id="4" name="Slide Number Placeholder 3">
            <a:extLst>
              <a:ext uri="{FF2B5EF4-FFF2-40B4-BE49-F238E27FC236}">
                <a16:creationId xmlns:a16="http://schemas.microsoft.com/office/drawing/2014/main" id="{78B3952A-B894-4798-BEE6-07248EF9427E}"/>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6" name="Rectangle 5">
            <a:extLst>
              <a:ext uri="{FF2B5EF4-FFF2-40B4-BE49-F238E27FC236}">
                <a16:creationId xmlns:a16="http://schemas.microsoft.com/office/drawing/2014/main" id="{A10129DB-4BCC-4D5C-8A9C-F688B78D2280}"/>
              </a:ext>
            </a:extLst>
          </p:cNvPr>
          <p:cNvSpPr/>
          <p:nvPr/>
        </p:nvSpPr>
        <p:spPr>
          <a:xfrm>
            <a:off x="304800" y="633237"/>
            <a:ext cx="4572000" cy="3047629"/>
          </a:xfrm>
          <a:prstGeom prst="rect">
            <a:avLst/>
          </a:prstGeom>
        </p:spPr>
        <p:txBody>
          <a:bodyPr>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is_player_1)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 player)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10A372E7-551E-4C5F-B6AC-D24C3E1275E8}"/>
              </a:ext>
            </a:extLst>
          </p:cNvPr>
          <p:cNvSpPr/>
          <p:nvPr/>
        </p:nvSpPr>
        <p:spPr>
          <a:xfrm>
            <a:off x="1600200" y="2530376"/>
            <a:ext cx="2667000" cy="280974"/>
          </a:xfrm>
          <a:prstGeom prst="rect">
            <a:avLst/>
          </a:prstGeom>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0A9021FC-D587-4E15-9E07-E5030C35ACEA}"/>
              </a:ext>
            </a:extLst>
          </p:cNvPr>
          <p:cNvSpPr/>
          <p:nvPr/>
        </p:nvSpPr>
        <p:spPr>
          <a:xfrm>
            <a:off x="1600200" y="1752347"/>
            <a:ext cx="2746887" cy="280974"/>
          </a:xfrm>
          <a:prstGeom prst="rect">
            <a:avLst/>
          </a:prstGeom>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6E135B34-A436-40FD-B115-99F3CCFDE94F}"/>
              </a:ext>
            </a:extLst>
          </p:cNvPr>
          <p:cNvSpPr/>
          <p:nvPr/>
        </p:nvSpPr>
        <p:spPr>
          <a:xfrm>
            <a:off x="840045" y="3540379"/>
            <a:ext cx="3162300" cy="280974"/>
          </a:xfrm>
          <a:prstGeom prst="rect">
            <a:avLst/>
          </a:prstGeom>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3DDA2262-55FC-42A6-B033-B409ED06C4BB}"/>
              </a:ext>
            </a:extLst>
          </p:cNvPr>
          <p:cNvSpPr/>
          <p:nvPr/>
        </p:nvSpPr>
        <p:spPr>
          <a:xfrm>
            <a:off x="4957916" y="841720"/>
            <a:ext cx="3792794" cy="1861087"/>
          </a:xfrm>
          <a:prstGeom prst="rect">
            <a:avLst/>
          </a:prstGeom>
        </p:spPr>
        <p:txBody>
          <a:bodyPr wrap="square">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PLAYER_2</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C155901-9A27-4F70-A3F4-10FB8355DB05}"/>
              </a:ext>
            </a:extLst>
          </p:cNvPr>
          <p:cNvSpPr/>
          <p:nvPr/>
        </p:nvSpPr>
        <p:spPr>
          <a:xfrm>
            <a:off x="4957916" y="3075394"/>
            <a:ext cx="3579557" cy="477759"/>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(is_player_1):</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14800028-EDB3-4E63-844D-7BB02BB8672A}"/>
              </a:ext>
            </a:extLst>
          </p:cNvPr>
          <p:cNvSpPr/>
          <p:nvPr/>
        </p:nvSpPr>
        <p:spPr>
          <a:xfrm>
            <a:off x="4799371" y="2344732"/>
            <a:ext cx="3695700" cy="280141"/>
          </a:xfrm>
          <a:prstGeom prst="rect">
            <a:avLst/>
          </a:prstGeom>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63BBA1DD-2A1C-43FA-8EE1-3B63BB2A0ED3}"/>
              </a:ext>
            </a:extLst>
          </p:cNvPr>
          <p:cNvSpPr/>
          <p:nvPr/>
        </p:nvSpPr>
        <p:spPr>
          <a:xfrm>
            <a:off x="4849761" y="3553153"/>
            <a:ext cx="3412407" cy="1078180"/>
          </a:xfrm>
          <a:prstGeom prst="rect">
            <a:avLst/>
          </a:prstGeom>
          <a:ln>
            <a:solidFill>
              <a:schemeClr val="accent1"/>
            </a:solidFill>
          </a:ln>
        </p:spPr>
        <p:txBody>
          <a:bodyPr wrap="square">
            <a:spAutoFit/>
          </a:bodyPr>
          <a:lstStyle/>
          <a:p>
            <a:pPr lv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onsolas" panose="020B0609020204030204" pitchFamily="49" charset="0"/>
              <a:ea typeface="Calibri" panose="020F0502020204030204" pitchFamily="34" charset="0"/>
              <a:cs typeface="Times New Roman" panose="02020603050405020304" pitchFamily="18" charset="0"/>
            </a:endParaRPr>
          </a:p>
          <a:p>
            <a:pPr lv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(is_player_1=</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lv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("player1")</a:t>
            </a:r>
          </a:p>
          <a:p>
            <a:pPr lv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(PLAYER_1)</a:t>
            </a:r>
            <a:endParaRPr lang="en-US" sz="1200" dirty="0">
              <a:solidFill>
                <a:prstClr val="black"/>
              </a:solidFill>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1586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7217-8907-42F3-AC87-06281C2E4263}"/>
              </a:ext>
            </a:extLst>
          </p:cNvPr>
          <p:cNvSpPr>
            <a:spLocks noGrp="1"/>
          </p:cNvSpPr>
          <p:nvPr>
            <p:ph type="title"/>
          </p:nvPr>
        </p:nvSpPr>
        <p:spPr>
          <a:xfrm>
            <a:off x="2957050" y="57151"/>
            <a:ext cx="6110750" cy="609600"/>
          </a:xfrm>
        </p:spPr>
        <p:txBody>
          <a:bodyPr/>
          <a:lstStyle/>
          <a:p>
            <a:r>
              <a:rPr lang="en-US" dirty="0"/>
              <a:t>More Functions</a:t>
            </a:r>
          </a:p>
        </p:txBody>
      </p:sp>
      <p:sp>
        <p:nvSpPr>
          <p:cNvPr id="4" name="Slide Number Placeholder 3">
            <a:extLst>
              <a:ext uri="{FF2B5EF4-FFF2-40B4-BE49-F238E27FC236}">
                <a16:creationId xmlns:a16="http://schemas.microsoft.com/office/drawing/2014/main" id="{6B5D7B9F-D9E0-48B8-ACD2-FEADD08379F9}"/>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A323C1E1-11FD-42FF-9F5A-00C7061022C4}"/>
              </a:ext>
            </a:extLst>
          </p:cNvPr>
          <p:cNvSpPr/>
          <p:nvPr/>
        </p:nvSpPr>
        <p:spPr>
          <a:xfrm>
            <a:off x="381000" y="620545"/>
            <a:ext cx="4572000" cy="4217821"/>
          </a:xfrm>
          <a:prstGeom prst="rect">
            <a:avLst/>
          </a:prstGeom>
        </p:spPr>
        <p:txBody>
          <a:bodyPr>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BOARD_STATUS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WON_2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Still going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Tie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Player 1 won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2;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Player 2 won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a:extLst>
              <a:ext uri="{FF2B5EF4-FFF2-40B4-BE49-F238E27FC236}">
                <a16:creationId xmlns:a16="http://schemas.microsoft.com/office/drawing/2014/main" id="{9307F37B-5CFF-462D-87AC-27EACB9F14CD}"/>
              </a:ext>
            </a:extLst>
          </p:cNvPr>
          <p:cNvSpPr/>
          <p:nvPr/>
        </p:nvSpPr>
        <p:spPr>
          <a:xfrm>
            <a:off x="341671" y="1362382"/>
            <a:ext cx="437535"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E9AC20-6EFC-4E9D-8836-BEDF45F43157}"/>
              </a:ext>
            </a:extLst>
          </p:cNvPr>
          <p:cNvSpPr/>
          <p:nvPr/>
        </p:nvSpPr>
        <p:spPr>
          <a:xfrm>
            <a:off x="366252" y="2714318"/>
            <a:ext cx="437535"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C6F7F9B-B39D-411C-936B-B44B781CB9B4}"/>
              </a:ext>
            </a:extLst>
          </p:cNvPr>
          <p:cNvSpPr txBox="1"/>
          <p:nvPr/>
        </p:nvSpPr>
        <p:spPr>
          <a:xfrm>
            <a:off x="784123" y="1148531"/>
            <a:ext cx="762000" cy="369332"/>
          </a:xfrm>
          <a:prstGeom prst="rect">
            <a:avLst/>
          </a:prstGeom>
          <a:noFill/>
        </p:spPr>
        <p:txBody>
          <a:bodyPr wrap="square" rtlCol="0">
            <a:spAutoFit/>
          </a:bodyPr>
          <a:lstStyle/>
          <a:p>
            <a:r>
              <a:rPr lang="en-US" b="1" dirty="0">
                <a:solidFill>
                  <a:srgbClr val="FF0000"/>
                </a:solidFill>
              </a:rPr>
              <a:t>0 - 8</a:t>
            </a:r>
          </a:p>
        </p:txBody>
      </p:sp>
      <p:sp>
        <p:nvSpPr>
          <p:cNvPr id="10" name="TextBox 9">
            <a:extLst>
              <a:ext uri="{FF2B5EF4-FFF2-40B4-BE49-F238E27FC236}">
                <a16:creationId xmlns:a16="http://schemas.microsoft.com/office/drawing/2014/main" id="{8E45C624-9C31-44AB-BC1A-5ED9F270ED5E}"/>
              </a:ext>
            </a:extLst>
          </p:cNvPr>
          <p:cNvSpPr txBox="1"/>
          <p:nvPr/>
        </p:nvSpPr>
        <p:spPr>
          <a:xfrm>
            <a:off x="816077" y="2510298"/>
            <a:ext cx="2140973" cy="369332"/>
          </a:xfrm>
          <a:prstGeom prst="rect">
            <a:avLst/>
          </a:prstGeom>
          <a:noFill/>
        </p:spPr>
        <p:txBody>
          <a:bodyPr wrap="square" rtlCol="0">
            <a:spAutoFit/>
          </a:bodyPr>
          <a:lstStyle/>
          <a:p>
            <a:r>
              <a:rPr lang="en-US" b="1" dirty="0">
                <a:solidFill>
                  <a:srgbClr val="FF0000"/>
                </a:solidFill>
              </a:rPr>
              <a:t>Not a continuum</a:t>
            </a:r>
          </a:p>
        </p:txBody>
      </p:sp>
      <p:sp>
        <p:nvSpPr>
          <p:cNvPr id="11" name="Rectangle 10">
            <a:extLst>
              <a:ext uri="{FF2B5EF4-FFF2-40B4-BE49-F238E27FC236}">
                <a16:creationId xmlns:a16="http://schemas.microsoft.com/office/drawing/2014/main" id="{C71BEC64-239B-4DC4-A368-8D9DC232BC38}"/>
              </a:ext>
            </a:extLst>
          </p:cNvPr>
          <p:cNvSpPr/>
          <p:nvPr/>
        </p:nvSpPr>
        <p:spPr>
          <a:xfrm>
            <a:off x="5372100" y="1718955"/>
            <a:ext cx="2667000" cy="1233479"/>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'playing'</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'won_1'</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'won_2'</a:t>
            </a:r>
            <a:endParaRPr lang="en-US" sz="1400" dirty="0">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9742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200" y="57151"/>
            <a:ext cx="3962400" cy="609600"/>
          </a:xfrm>
        </p:spPr>
        <p:txBody>
          <a:bodyPr/>
          <a:lstStyle/>
          <a:p>
            <a:r>
              <a:rPr lang="en-US" dirty="0"/>
              <a:t>Game Logic</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457200" y="1240976"/>
            <a:ext cx="4572000" cy="3442866"/>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[0]*9</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0=empty, 1=player1, 2=player2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 Print the board to show status</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Read int from keyboard</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Error check input and cell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FE3198D7-1330-4753-8629-90955E2D175D}"/>
              </a:ext>
            </a:extLst>
          </p:cNvPr>
          <p:cNvSpPr/>
          <p:nvPr/>
        </p:nvSpPr>
        <p:spPr>
          <a:xfrm>
            <a:off x="5562600" y="169311"/>
            <a:ext cx="3384753" cy="4810676"/>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1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2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'It is a 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73366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200" y="57151"/>
            <a:ext cx="3962400" cy="609600"/>
          </a:xfrm>
        </p:spPr>
        <p:txBody>
          <a:bodyPr/>
          <a:lstStyle/>
          <a:p>
            <a:r>
              <a:rPr lang="en-US" dirty="0"/>
              <a:t>Reuse</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457200" y="1240976"/>
            <a:ext cx="4572000" cy="3442866"/>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[0]*9</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0=empty, 1=player1, 2=player2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 Print the board to show status</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Read int from keyboard</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Error check input and cell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FE3198D7-1330-4753-8629-90955E2D175D}"/>
              </a:ext>
            </a:extLst>
          </p:cNvPr>
          <p:cNvSpPr/>
          <p:nvPr/>
        </p:nvSpPr>
        <p:spPr>
          <a:xfrm>
            <a:off x="5562600" y="169311"/>
            <a:ext cx="3384753" cy="4810676"/>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1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2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'It is a 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7" name="Rectangle 6">
            <a:extLst>
              <a:ext uri="{FF2B5EF4-FFF2-40B4-BE49-F238E27FC236}">
                <a16:creationId xmlns:a16="http://schemas.microsoft.com/office/drawing/2014/main" id="{85EA87D2-E62B-4436-A4F3-35E43927C7FA}"/>
              </a:ext>
            </a:extLst>
          </p:cNvPr>
          <p:cNvSpPr/>
          <p:nvPr/>
        </p:nvSpPr>
        <p:spPr>
          <a:xfrm>
            <a:off x="762000" y="3220680"/>
            <a:ext cx="2286000" cy="29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4590E8-D1F3-4354-818C-8B96089FD7E4}"/>
              </a:ext>
            </a:extLst>
          </p:cNvPr>
          <p:cNvSpPr txBox="1"/>
          <p:nvPr/>
        </p:nvSpPr>
        <p:spPr>
          <a:xfrm>
            <a:off x="876300" y="971550"/>
            <a:ext cx="2286000" cy="369332"/>
          </a:xfrm>
          <a:prstGeom prst="rect">
            <a:avLst/>
          </a:prstGeom>
          <a:noFill/>
        </p:spPr>
        <p:txBody>
          <a:bodyPr wrap="square" rtlCol="0">
            <a:spAutoFit/>
          </a:bodyPr>
          <a:lstStyle/>
          <a:p>
            <a:r>
              <a:rPr lang="en-US" b="1" dirty="0">
                <a:solidFill>
                  <a:srgbClr val="FF0000"/>
                </a:solidFill>
              </a:rPr>
              <a:t>Global – collisions?</a:t>
            </a:r>
          </a:p>
        </p:txBody>
      </p:sp>
      <p:sp>
        <p:nvSpPr>
          <p:cNvPr id="9" name="TextBox 8">
            <a:extLst>
              <a:ext uri="{FF2B5EF4-FFF2-40B4-BE49-F238E27FC236}">
                <a16:creationId xmlns:a16="http://schemas.microsoft.com/office/drawing/2014/main" id="{A36BC69B-D3E7-4D0B-B2C0-D1684C201E05}"/>
              </a:ext>
            </a:extLst>
          </p:cNvPr>
          <p:cNvSpPr txBox="1"/>
          <p:nvPr/>
        </p:nvSpPr>
        <p:spPr>
          <a:xfrm>
            <a:off x="2514600" y="3519948"/>
            <a:ext cx="2133600" cy="646331"/>
          </a:xfrm>
          <a:prstGeom prst="rect">
            <a:avLst/>
          </a:prstGeom>
          <a:noFill/>
        </p:spPr>
        <p:txBody>
          <a:bodyPr wrap="square" rtlCol="0">
            <a:spAutoFit/>
          </a:bodyPr>
          <a:lstStyle/>
          <a:p>
            <a:r>
              <a:rPr lang="en-US" b="1" dirty="0">
                <a:solidFill>
                  <a:srgbClr val="FF0000"/>
                </a:solidFill>
              </a:rPr>
              <a:t>Hardcoded to one global board</a:t>
            </a:r>
          </a:p>
        </p:txBody>
      </p:sp>
      <p:sp>
        <p:nvSpPr>
          <p:cNvPr id="10" name="Rectangle 9">
            <a:extLst>
              <a:ext uri="{FF2B5EF4-FFF2-40B4-BE49-F238E27FC236}">
                <a16:creationId xmlns:a16="http://schemas.microsoft.com/office/drawing/2014/main" id="{CE296FCA-EF48-48B4-A2C4-53C688CE7ADA}"/>
              </a:ext>
            </a:extLst>
          </p:cNvPr>
          <p:cNvSpPr/>
          <p:nvPr/>
        </p:nvSpPr>
        <p:spPr>
          <a:xfrm>
            <a:off x="806244" y="2065388"/>
            <a:ext cx="2861187" cy="6089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8DBAD2-7920-4944-8593-8D46CC049EE8}"/>
              </a:ext>
            </a:extLst>
          </p:cNvPr>
          <p:cNvSpPr/>
          <p:nvPr/>
        </p:nvSpPr>
        <p:spPr>
          <a:xfrm>
            <a:off x="6882580" y="954345"/>
            <a:ext cx="1804219" cy="29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D57E416-1F62-47F3-9B82-5E900EA232F0}"/>
              </a:ext>
            </a:extLst>
          </p:cNvPr>
          <p:cNvCxnSpPr>
            <a:cxnSpLocks/>
          </p:cNvCxnSpPr>
          <p:nvPr/>
        </p:nvCxnSpPr>
        <p:spPr>
          <a:xfrm flipV="1">
            <a:off x="3657600" y="1253613"/>
            <a:ext cx="3224980" cy="111626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9B9FB73-C971-4F76-BCD9-315BEDBCEDD2}"/>
              </a:ext>
            </a:extLst>
          </p:cNvPr>
          <p:cNvSpPr txBox="1"/>
          <p:nvPr/>
        </p:nvSpPr>
        <p:spPr>
          <a:xfrm>
            <a:off x="3746089" y="2299816"/>
            <a:ext cx="1838631" cy="369332"/>
          </a:xfrm>
          <a:prstGeom prst="rect">
            <a:avLst/>
          </a:prstGeom>
          <a:noFill/>
        </p:spPr>
        <p:txBody>
          <a:bodyPr wrap="square" rtlCol="0">
            <a:spAutoFit/>
          </a:bodyPr>
          <a:lstStyle/>
          <a:p>
            <a:r>
              <a:rPr lang="en-US" b="1" dirty="0">
                <a:solidFill>
                  <a:srgbClr val="FF0000"/>
                </a:solidFill>
              </a:rPr>
              <a:t>Tightly coupled</a:t>
            </a:r>
          </a:p>
        </p:txBody>
      </p:sp>
    </p:spTree>
    <p:extLst>
      <p:ext uri="{BB962C8B-B14F-4D97-AF65-F5344CB8AC3E}">
        <p14:creationId xmlns:p14="http://schemas.microsoft.com/office/powerpoint/2010/main" val="2719559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199" y="57151"/>
            <a:ext cx="8912941" cy="609600"/>
          </a:xfrm>
        </p:spPr>
        <p:txBody>
          <a:bodyPr/>
          <a:lstStyle/>
          <a:p>
            <a:r>
              <a:rPr lang="en-US" dirty="0"/>
              <a:t>Evolution to Objects</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2895600" y="1352548"/>
            <a:ext cx="2895600" cy="3276600"/>
          </a:xfrm>
          <a:prstGeom prst="rect">
            <a:avLst/>
          </a:prstGeom>
          <a:ln>
            <a:solidFill>
              <a:schemeClr val="tx2"/>
            </a:solidFill>
          </a:ln>
        </p:spPr>
        <p:txBody>
          <a:bodyPr wrap="square">
            <a:noAutofit/>
          </a:bodyPr>
          <a:lstStyle/>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brd,move,player_num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8, 1)</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 5, 2)</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p:txBody>
      </p:sp>
      <p:sp>
        <p:nvSpPr>
          <p:cNvPr id="13" name="Rectangle 12">
            <a:extLst>
              <a:ext uri="{FF2B5EF4-FFF2-40B4-BE49-F238E27FC236}">
                <a16:creationId xmlns:a16="http://schemas.microsoft.com/office/drawing/2014/main" id="{CD011235-997F-4AC0-8BC6-FADB988B6189}"/>
              </a:ext>
            </a:extLst>
          </p:cNvPr>
          <p:cNvSpPr/>
          <p:nvPr/>
        </p:nvSpPr>
        <p:spPr>
          <a:xfrm>
            <a:off x="5867400" y="1352548"/>
            <a:ext cx="3121740" cy="3276601"/>
          </a:xfrm>
          <a:prstGeom prst="rect">
            <a:avLst/>
          </a:prstGeom>
          <a:ln>
            <a:solidFill>
              <a:schemeClr val="tx2"/>
            </a:solidFill>
          </a:ln>
        </p:spPr>
        <p:txBody>
          <a:bodyPr wrap="square">
            <a:no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0,0,0,0,0,0,0,0,0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[move] = player</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Board()</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board2 = Board()</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board.place_token</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(8, 1)</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board2.place_token(5, 2)</a:t>
            </a:r>
          </a:p>
        </p:txBody>
      </p:sp>
      <p:sp>
        <p:nvSpPr>
          <p:cNvPr id="15" name="Rectangle 14">
            <a:extLst>
              <a:ext uri="{FF2B5EF4-FFF2-40B4-BE49-F238E27FC236}">
                <a16:creationId xmlns:a16="http://schemas.microsoft.com/office/drawing/2014/main" id="{174BDF9B-E450-46EA-912A-1739219BB4C6}"/>
              </a:ext>
            </a:extLst>
          </p:cNvPr>
          <p:cNvSpPr/>
          <p:nvPr/>
        </p:nvSpPr>
        <p:spPr>
          <a:xfrm>
            <a:off x="137653" y="1352548"/>
            <a:ext cx="2605547" cy="3276599"/>
          </a:xfrm>
          <a:prstGeom prst="rect">
            <a:avLst/>
          </a:prstGeom>
          <a:ln>
            <a:solidFill>
              <a:schemeClr val="tx2"/>
            </a:solidFill>
          </a:ln>
        </p:spPr>
        <p:txBody>
          <a:bodyPr wrap="square">
            <a:noAutofit/>
          </a:bodyPr>
          <a:lstStyle/>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(8, 1)</a:t>
            </a:r>
            <a:endParaRPr lang="en-US" sz="1100" dirty="0">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0534037"/>
      </p:ext>
    </p:extLst>
  </p:cSld>
  <p:clrMapOvr>
    <a:masterClrMapping/>
  </p:clrMapOvr>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12289</TotalTime>
  <Words>2255</Words>
  <Application>Microsoft Office PowerPoint</Application>
  <PresentationFormat>On-screen Show (16:9)</PresentationFormat>
  <Paragraphs>380</Paragraphs>
  <Slides>13</Slides>
  <Notes>11</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13</vt:i4>
      </vt:variant>
    </vt:vector>
  </HeadingPairs>
  <TitlesOfParts>
    <vt:vector size="25" baseType="lpstr">
      <vt:lpstr>Arial</vt:lpstr>
      <vt:lpstr>Bradley Hand ITC</vt:lpstr>
      <vt:lpstr>Calibri</vt:lpstr>
      <vt:lpstr>Consolas</vt:lpstr>
      <vt:lpstr>Palatino Linotype</vt:lpstr>
      <vt:lpstr>First Slide</vt:lpstr>
      <vt:lpstr>Additional Material</vt:lpstr>
      <vt:lpstr>Class</vt:lpstr>
      <vt:lpstr>Tinker</vt:lpstr>
      <vt:lpstr>Exercise</vt:lpstr>
      <vt:lpstr>Solution</vt:lpstr>
      <vt:lpstr>Quiz</vt:lpstr>
      <vt:lpstr>Tic Tac Toe Example</vt:lpstr>
      <vt:lpstr>See Also</vt:lpstr>
      <vt:lpstr>What objects do you see?</vt:lpstr>
      <vt:lpstr>K.I.S.S</vt:lpstr>
      <vt:lpstr>Functions</vt:lpstr>
      <vt:lpstr>More Functions</vt:lpstr>
      <vt:lpstr>Game Logic</vt:lpstr>
      <vt:lpstr>Reuse</vt:lpstr>
      <vt:lpstr>Evolution to Objects</vt:lpstr>
      <vt:lpstr>What can the objects DO?</vt:lpstr>
      <vt:lpstr>Informal Design</vt:lpstr>
      <vt:lpstr>OO Design</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418</cp:revision>
  <cp:lastPrinted>2018-07-29T22:11:05Z</cp:lastPrinted>
  <dcterms:created xsi:type="dcterms:W3CDTF">2015-07-04T21:12:26Z</dcterms:created>
  <dcterms:modified xsi:type="dcterms:W3CDTF">2020-03-29T12:41:48Z</dcterms:modified>
</cp:coreProperties>
</file>